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ctiveX/activeX1.xml" ContentType="application/vnd.ms-office.activeX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3" r:id="rId3"/>
    <p:sldId id="264" r:id="rId4"/>
    <p:sldId id="262" r:id="rId5"/>
    <p:sldId id="261" r:id="rId6"/>
    <p:sldId id="260" r:id="rId7"/>
    <p:sldId id="258" r:id="rId8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79" autoAdjust="0"/>
    <p:restoredTop sz="89091" autoAdjust="0"/>
  </p:normalViewPr>
  <p:slideViewPr>
    <p:cSldViewPr>
      <p:cViewPr>
        <p:scale>
          <a:sx n="30" d="100"/>
          <a:sy n="30" d="100"/>
        </p:scale>
        <p:origin x="2886" y="12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Blad1!$B$1</c:f>
              <c:strCache>
                <c:ptCount val="1"/>
                <c:pt idx="0">
                  <c:v>Verkoop</c:v>
                </c:pt>
              </c:strCache>
            </c:strRef>
          </c:tx>
          <c:cat>
            <c:strRef>
              <c:f>Blad1!$A$2:$A$5</c:f>
              <c:strCache>
                <c:ptCount val="4"/>
                <c:pt idx="0">
                  <c:v>Aandelen</c:v>
                </c:pt>
                <c:pt idx="1">
                  <c:v>Obligaties</c:v>
                </c:pt>
                <c:pt idx="2">
                  <c:v>Hedgefondsen</c:v>
                </c:pt>
                <c:pt idx="3">
                  <c:v>Overigen</c:v>
                </c:pt>
              </c:strCache>
            </c:strRef>
          </c:cat>
          <c:val>
            <c:numRef>
              <c:f>Blad1!$B$2:$B$5</c:f>
              <c:numCache>
                <c:formatCode>General</c:formatCode>
                <c:ptCount val="4"/>
                <c:pt idx="0">
                  <c:v>49</c:v>
                </c:pt>
                <c:pt idx="1">
                  <c:v>28</c:v>
                </c:pt>
                <c:pt idx="2">
                  <c:v>5</c:v>
                </c:pt>
                <c:pt idx="3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nl-NL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33C875-9674-4A31-BF1D-FFB90833EDDF}" type="doc">
      <dgm:prSet loTypeId="urn:microsoft.com/office/officeart/2005/8/layout/process1" loCatId="process" qsTypeId="urn:microsoft.com/office/officeart/2005/8/quickstyle/simple1" qsCatId="simple" csTypeId="urn:microsoft.com/office/officeart/2005/8/colors/colorful3" csCatId="colorful" phldr="1"/>
      <dgm:spPr/>
    </dgm:pt>
    <dgm:pt modelId="{D0F52BB8-6AFA-4BCC-B2A4-17B53F4E7C1B}">
      <dgm:prSet phldrT="[Tekst]"/>
      <dgm:spPr>
        <a:solidFill>
          <a:schemeClr val="accent1"/>
        </a:solidFill>
      </dgm:spPr>
      <dgm:t>
        <a:bodyPr/>
        <a:lstStyle/>
        <a:p>
          <a:r>
            <a:rPr lang="nl-NL" dirty="0" smtClean="0"/>
            <a:t>Openen rekening</a:t>
          </a:r>
          <a:endParaRPr lang="nl-NL" dirty="0"/>
        </a:p>
      </dgm:t>
    </dgm:pt>
    <dgm:pt modelId="{F04FE45E-83A0-48A6-A5E1-C8B9C1DE3BB4}" type="parTrans" cxnId="{AB388E02-66EF-4218-A5BE-62D9013FF9E8}">
      <dgm:prSet/>
      <dgm:spPr/>
      <dgm:t>
        <a:bodyPr/>
        <a:lstStyle/>
        <a:p>
          <a:endParaRPr lang="nl-NL"/>
        </a:p>
      </dgm:t>
    </dgm:pt>
    <dgm:pt modelId="{6EFECFF3-CE8E-4F9D-A34E-C25247A66AE6}" type="sibTrans" cxnId="{AB388E02-66EF-4218-A5BE-62D9013FF9E8}">
      <dgm:prSet/>
      <dgm:spPr>
        <a:solidFill>
          <a:schemeClr val="accent1"/>
        </a:solidFill>
      </dgm:spPr>
      <dgm:t>
        <a:bodyPr/>
        <a:lstStyle/>
        <a:p>
          <a:endParaRPr lang="nl-NL"/>
        </a:p>
      </dgm:t>
    </dgm:pt>
    <dgm:pt modelId="{F479DD7B-40AC-4F96-B709-DBB2B836543F}">
      <dgm:prSet phldrT="[Tekst]"/>
      <dgm:spPr>
        <a:solidFill>
          <a:schemeClr val="accent2"/>
        </a:solidFill>
      </dgm:spPr>
      <dgm:t>
        <a:bodyPr/>
        <a:lstStyle/>
        <a:p>
          <a:r>
            <a:rPr lang="nl-NL" dirty="0" smtClean="0"/>
            <a:t>Geld storten</a:t>
          </a:r>
          <a:endParaRPr lang="nl-NL" dirty="0"/>
        </a:p>
      </dgm:t>
    </dgm:pt>
    <dgm:pt modelId="{F9D86AD4-6641-4EBB-A2D5-7C3045B48199}" type="parTrans" cxnId="{02873282-8210-4EA8-A0A8-DD37C86B431A}">
      <dgm:prSet/>
      <dgm:spPr/>
      <dgm:t>
        <a:bodyPr/>
        <a:lstStyle/>
        <a:p>
          <a:endParaRPr lang="nl-NL"/>
        </a:p>
      </dgm:t>
    </dgm:pt>
    <dgm:pt modelId="{21311C35-0A88-4468-9190-09A4C8A60617}" type="sibTrans" cxnId="{02873282-8210-4EA8-A0A8-DD37C86B431A}">
      <dgm:prSet/>
      <dgm:spPr>
        <a:solidFill>
          <a:schemeClr val="accent2"/>
        </a:solidFill>
      </dgm:spPr>
      <dgm:t>
        <a:bodyPr/>
        <a:lstStyle/>
        <a:p>
          <a:endParaRPr lang="nl-NL"/>
        </a:p>
      </dgm:t>
    </dgm:pt>
    <dgm:pt modelId="{4A907A92-6844-459E-ACB1-39CDC51B2992}">
      <dgm:prSet phldrT="[Tekst]"/>
      <dgm:spPr>
        <a:solidFill>
          <a:schemeClr val="accent3"/>
        </a:solidFill>
      </dgm:spPr>
      <dgm:t>
        <a:bodyPr/>
        <a:lstStyle/>
        <a:p>
          <a:r>
            <a:rPr lang="nl-NL" dirty="0" smtClean="0"/>
            <a:t>Beleggingskeuze </a:t>
          </a:r>
          <a:endParaRPr lang="nl-NL" dirty="0"/>
        </a:p>
      </dgm:t>
    </dgm:pt>
    <dgm:pt modelId="{0E2D6C0A-60D1-42B5-862F-0F93651571FF}" type="parTrans" cxnId="{403EEF5F-16D5-4429-8D2E-CF4C78A12E3E}">
      <dgm:prSet/>
      <dgm:spPr/>
      <dgm:t>
        <a:bodyPr/>
        <a:lstStyle/>
        <a:p>
          <a:endParaRPr lang="nl-NL"/>
        </a:p>
      </dgm:t>
    </dgm:pt>
    <dgm:pt modelId="{89A52934-FBF7-4E4B-B7B6-DF8FB1BC594F}" type="sibTrans" cxnId="{403EEF5F-16D5-4429-8D2E-CF4C78A12E3E}">
      <dgm:prSet/>
      <dgm:spPr>
        <a:solidFill>
          <a:schemeClr val="accent3"/>
        </a:solidFill>
      </dgm:spPr>
      <dgm:t>
        <a:bodyPr/>
        <a:lstStyle/>
        <a:p>
          <a:endParaRPr lang="nl-NL"/>
        </a:p>
      </dgm:t>
    </dgm:pt>
    <dgm:pt modelId="{BEF68D52-E487-4531-AB48-B7B38E86BA79}">
      <dgm:prSet phldrT="[Tekst]"/>
      <dgm:spPr>
        <a:solidFill>
          <a:schemeClr val="accent4"/>
        </a:solidFill>
      </dgm:spPr>
      <dgm:t>
        <a:bodyPr/>
        <a:lstStyle/>
        <a:p>
          <a:r>
            <a:rPr lang="nl-NL" dirty="0" smtClean="0"/>
            <a:t>Beleggen</a:t>
          </a:r>
          <a:endParaRPr lang="nl-NL" dirty="0"/>
        </a:p>
      </dgm:t>
    </dgm:pt>
    <dgm:pt modelId="{3D916AF6-7358-469A-8803-4C0D1C07DDD9}" type="parTrans" cxnId="{4E9B446B-BC63-48CD-9671-9E12C453C4C9}">
      <dgm:prSet/>
      <dgm:spPr/>
      <dgm:t>
        <a:bodyPr/>
        <a:lstStyle/>
        <a:p>
          <a:endParaRPr lang="nl-NL"/>
        </a:p>
      </dgm:t>
    </dgm:pt>
    <dgm:pt modelId="{40F1A651-288C-47D9-A58B-484C681555B7}" type="sibTrans" cxnId="{4E9B446B-BC63-48CD-9671-9E12C453C4C9}">
      <dgm:prSet/>
      <dgm:spPr/>
      <dgm:t>
        <a:bodyPr/>
        <a:lstStyle/>
        <a:p>
          <a:endParaRPr lang="nl-NL"/>
        </a:p>
      </dgm:t>
    </dgm:pt>
    <dgm:pt modelId="{CBF71B40-7958-4512-9B5B-6760A56D0E87}" type="pres">
      <dgm:prSet presAssocID="{E933C875-9674-4A31-BF1D-FFB90833EDDF}" presName="Name0" presStyleCnt="0">
        <dgm:presLayoutVars>
          <dgm:dir/>
          <dgm:resizeHandles val="exact"/>
        </dgm:presLayoutVars>
      </dgm:prSet>
      <dgm:spPr/>
    </dgm:pt>
    <dgm:pt modelId="{AD7A1F63-7673-409C-9F53-86D934C5C764}" type="pres">
      <dgm:prSet presAssocID="{D0F52BB8-6AFA-4BCC-B2A4-17B53F4E7C1B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48F96ECA-991D-4838-912F-FFB6615D6E18}" type="pres">
      <dgm:prSet presAssocID="{6EFECFF3-CE8E-4F9D-A34E-C25247A66AE6}" presName="sibTrans" presStyleLbl="sibTrans2D1" presStyleIdx="0" presStyleCnt="3"/>
      <dgm:spPr/>
      <dgm:t>
        <a:bodyPr/>
        <a:lstStyle/>
        <a:p>
          <a:endParaRPr lang="nl-NL"/>
        </a:p>
      </dgm:t>
    </dgm:pt>
    <dgm:pt modelId="{9614546F-59B5-4F78-AE46-ED601720816B}" type="pres">
      <dgm:prSet presAssocID="{6EFECFF3-CE8E-4F9D-A34E-C25247A66AE6}" presName="connectorText" presStyleLbl="sibTrans2D1" presStyleIdx="0" presStyleCnt="3"/>
      <dgm:spPr/>
      <dgm:t>
        <a:bodyPr/>
        <a:lstStyle/>
        <a:p>
          <a:endParaRPr lang="nl-NL"/>
        </a:p>
      </dgm:t>
    </dgm:pt>
    <dgm:pt modelId="{F20012CB-2350-4481-BC7C-A3DADFBA9C2B}" type="pres">
      <dgm:prSet presAssocID="{F479DD7B-40AC-4F96-B709-DBB2B836543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C6ACB923-613D-4E8C-92A0-2EF2DF665C36}" type="pres">
      <dgm:prSet presAssocID="{21311C35-0A88-4468-9190-09A4C8A60617}" presName="sibTrans" presStyleLbl="sibTrans2D1" presStyleIdx="1" presStyleCnt="3"/>
      <dgm:spPr/>
      <dgm:t>
        <a:bodyPr/>
        <a:lstStyle/>
        <a:p>
          <a:endParaRPr lang="nl-NL"/>
        </a:p>
      </dgm:t>
    </dgm:pt>
    <dgm:pt modelId="{D81DB2FA-5D34-4432-8637-9A0DBB1256C6}" type="pres">
      <dgm:prSet presAssocID="{21311C35-0A88-4468-9190-09A4C8A60617}" presName="connectorText" presStyleLbl="sibTrans2D1" presStyleIdx="1" presStyleCnt="3"/>
      <dgm:spPr/>
      <dgm:t>
        <a:bodyPr/>
        <a:lstStyle/>
        <a:p>
          <a:endParaRPr lang="nl-NL"/>
        </a:p>
      </dgm:t>
    </dgm:pt>
    <dgm:pt modelId="{F10D26A4-F3C6-4183-933B-B519AFBFF4D8}" type="pres">
      <dgm:prSet presAssocID="{4A907A92-6844-459E-ACB1-39CDC51B2992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  <dgm:pt modelId="{9E9B22D1-045B-4F2A-A6CB-02C8E18BE18D}" type="pres">
      <dgm:prSet presAssocID="{89A52934-FBF7-4E4B-B7B6-DF8FB1BC594F}" presName="sibTrans" presStyleLbl="sibTrans2D1" presStyleIdx="2" presStyleCnt="3"/>
      <dgm:spPr/>
      <dgm:t>
        <a:bodyPr/>
        <a:lstStyle/>
        <a:p>
          <a:endParaRPr lang="nl-NL"/>
        </a:p>
      </dgm:t>
    </dgm:pt>
    <dgm:pt modelId="{4AA24111-5427-422F-9DF2-BF9DC6CB24F1}" type="pres">
      <dgm:prSet presAssocID="{89A52934-FBF7-4E4B-B7B6-DF8FB1BC594F}" presName="connectorText" presStyleLbl="sibTrans2D1" presStyleIdx="2" presStyleCnt="3"/>
      <dgm:spPr/>
      <dgm:t>
        <a:bodyPr/>
        <a:lstStyle/>
        <a:p>
          <a:endParaRPr lang="nl-NL"/>
        </a:p>
      </dgm:t>
    </dgm:pt>
    <dgm:pt modelId="{521FF3C3-CF21-49E3-934A-F8492844D3C0}" type="pres">
      <dgm:prSet presAssocID="{BEF68D52-E487-4531-AB48-B7B38E86BA7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ECB23901-BA72-4805-9320-F96304150B4D}" type="presOf" srcId="{21311C35-0A88-4468-9190-09A4C8A60617}" destId="{D81DB2FA-5D34-4432-8637-9A0DBB1256C6}" srcOrd="1" destOrd="0" presId="urn:microsoft.com/office/officeart/2005/8/layout/process1"/>
    <dgm:cxn modelId="{6965EB8C-3761-4B3D-95D8-B150A69CD4C8}" type="presOf" srcId="{89A52934-FBF7-4E4B-B7B6-DF8FB1BC594F}" destId="{4AA24111-5427-422F-9DF2-BF9DC6CB24F1}" srcOrd="1" destOrd="0" presId="urn:microsoft.com/office/officeart/2005/8/layout/process1"/>
    <dgm:cxn modelId="{AEA0E085-847A-4BA9-A707-092AFB7279EA}" type="presOf" srcId="{BEF68D52-E487-4531-AB48-B7B38E86BA79}" destId="{521FF3C3-CF21-49E3-934A-F8492844D3C0}" srcOrd="0" destOrd="0" presId="urn:microsoft.com/office/officeart/2005/8/layout/process1"/>
    <dgm:cxn modelId="{EC3929CB-9532-4E87-A1EF-7E3BEB19D366}" type="presOf" srcId="{89A52934-FBF7-4E4B-B7B6-DF8FB1BC594F}" destId="{9E9B22D1-045B-4F2A-A6CB-02C8E18BE18D}" srcOrd="0" destOrd="0" presId="urn:microsoft.com/office/officeart/2005/8/layout/process1"/>
    <dgm:cxn modelId="{FEF808F9-0668-468B-AF4C-4C896BBCA31F}" type="presOf" srcId="{6EFECFF3-CE8E-4F9D-A34E-C25247A66AE6}" destId="{9614546F-59B5-4F78-AE46-ED601720816B}" srcOrd="1" destOrd="0" presId="urn:microsoft.com/office/officeart/2005/8/layout/process1"/>
    <dgm:cxn modelId="{4E9B446B-BC63-48CD-9671-9E12C453C4C9}" srcId="{E933C875-9674-4A31-BF1D-FFB90833EDDF}" destId="{BEF68D52-E487-4531-AB48-B7B38E86BA79}" srcOrd="3" destOrd="0" parTransId="{3D916AF6-7358-469A-8803-4C0D1C07DDD9}" sibTransId="{40F1A651-288C-47D9-A58B-484C681555B7}"/>
    <dgm:cxn modelId="{82525475-4611-411C-A518-E4649D98B440}" type="presOf" srcId="{6EFECFF3-CE8E-4F9D-A34E-C25247A66AE6}" destId="{48F96ECA-991D-4838-912F-FFB6615D6E18}" srcOrd="0" destOrd="0" presId="urn:microsoft.com/office/officeart/2005/8/layout/process1"/>
    <dgm:cxn modelId="{8879C5ED-B048-4987-A6FA-0E14190068CC}" type="presOf" srcId="{E933C875-9674-4A31-BF1D-FFB90833EDDF}" destId="{CBF71B40-7958-4512-9B5B-6760A56D0E87}" srcOrd="0" destOrd="0" presId="urn:microsoft.com/office/officeart/2005/8/layout/process1"/>
    <dgm:cxn modelId="{B0E449BD-0D72-4254-A9CE-FEAFF677D40C}" type="presOf" srcId="{4A907A92-6844-459E-ACB1-39CDC51B2992}" destId="{F10D26A4-F3C6-4183-933B-B519AFBFF4D8}" srcOrd="0" destOrd="0" presId="urn:microsoft.com/office/officeart/2005/8/layout/process1"/>
    <dgm:cxn modelId="{8F763EDB-4A94-452F-904F-CA133FDA04F0}" type="presOf" srcId="{D0F52BB8-6AFA-4BCC-B2A4-17B53F4E7C1B}" destId="{AD7A1F63-7673-409C-9F53-86D934C5C764}" srcOrd="0" destOrd="0" presId="urn:microsoft.com/office/officeart/2005/8/layout/process1"/>
    <dgm:cxn modelId="{9D05BE33-886D-4FD4-A8A1-6BD7B43DA3BE}" type="presOf" srcId="{F479DD7B-40AC-4F96-B709-DBB2B836543F}" destId="{F20012CB-2350-4481-BC7C-A3DADFBA9C2B}" srcOrd="0" destOrd="0" presId="urn:microsoft.com/office/officeart/2005/8/layout/process1"/>
    <dgm:cxn modelId="{7BD0E146-8E8D-44A2-803A-8D6E10D2CAB1}" type="presOf" srcId="{21311C35-0A88-4468-9190-09A4C8A60617}" destId="{C6ACB923-613D-4E8C-92A0-2EF2DF665C36}" srcOrd="0" destOrd="0" presId="urn:microsoft.com/office/officeart/2005/8/layout/process1"/>
    <dgm:cxn modelId="{AB388E02-66EF-4218-A5BE-62D9013FF9E8}" srcId="{E933C875-9674-4A31-BF1D-FFB90833EDDF}" destId="{D0F52BB8-6AFA-4BCC-B2A4-17B53F4E7C1B}" srcOrd="0" destOrd="0" parTransId="{F04FE45E-83A0-48A6-A5E1-C8B9C1DE3BB4}" sibTransId="{6EFECFF3-CE8E-4F9D-A34E-C25247A66AE6}"/>
    <dgm:cxn modelId="{02873282-8210-4EA8-A0A8-DD37C86B431A}" srcId="{E933C875-9674-4A31-BF1D-FFB90833EDDF}" destId="{F479DD7B-40AC-4F96-B709-DBB2B836543F}" srcOrd="1" destOrd="0" parTransId="{F9D86AD4-6641-4EBB-A2D5-7C3045B48199}" sibTransId="{21311C35-0A88-4468-9190-09A4C8A60617}"/>
    <dgm:cxn modelId="{403EEF5F-16D5-4429-8D2E-CF4C78A12E3E}" srcId="{E933C875-9674-4A31-BF1D-FFB90833EDDF}" destId="{4A907A92-6844-459E-ACB1-39CDC51B2992}" srcOrd="2" destOrd="0" parTransId="{0E2D6C0A-60D1-42B5-862F-0F93651571FF}" sibTransId="{89A52934-FBF7-4E4B-B7B6-DF8FB1BC594F}"/>
    <dgm:cxn modelId="{5835DF3D-421B-410A-A006-7C43FBD87035}" type="presParOf" srcId="{CBF71B40-7958-4512-9B5B-6760A56D0E87}" destId="{AD7A1F63-7673-409C-9F53-86D934C5C764}" srcOrd="0" destOrd="0" presId="urn:microsoft.com/office/officeart/2005/8/layout/process1"/>
    <dgm:cxn modelId="{B52343EC-CCFA-4CD3-9232-0980BAC334FF}" type="presParOf" srcId="{CBF71B40-7958-4512-9B5B-6760A56D0E87}" destId="{48F96ECA-991D-4838-912F-FFB6615D6E18}" srcOrd="1" destOrd="0" presId="urn:microsoft.com/office/officeart/2005/8/layout/process1"/>
    <dgm:cxn modelId="{ADEE0316-492F-42AF-AB4D-5A38C2AC8BA9}" type="presParOf" srcId="{48F96ECA-991D-4838-912F-FFB6615D6E18}" destId="{9614546F-59B5-4F78-AE46-ED601720816B}" srcOrd="0" destOrd="0" presId="urn:microsoft.com/office/officeart/2005/8/layout/process1"/>
    <dgm:cxn modelId="{91525382-45D2-423C-A843-08C5C2C468CB}" type="presParOf" srcId="{CBF71B40-7958-4512-9B5B-6760A56D0E87}" destId="{F20012CB-2350-4481-BC7C-A3DADFBA9C2B}" srcOrd="2" destOrd="0" presId="urn:microsoft.com/office/officeart/2005/8/layout/process1"/>
    <dgm:cxn modelId="{5A9D9615-304F-4792-A72B-F716A8F0C36C}" type="presParOf" srcId="{CBF71B40-7958-4512-9B5B-6760A56D0E87}" destId="{C6ACB923-613D-4E8C-92A0-2EF2DF665C36}" srcOrd="3" destOrd="0" presId="urn:microsoft.com/office/officeart/2005/8/layout/process1"/>
    <dgm:cxn modelId="{C695F426-20A8-429A-972F-D32389850837}" type="presParOf" srcId="{C6ACB923-613D-4E8C-92A0-2EF2DF665C36}" destId="{D81DB2FA-5D34-4432-8637-9A0DBB1256C6}" srcOrd="0" destOrd="0" presId="urn:microsoft.com/office/officeart/2005/8/layout/process1"/>
    <dgm:cxn modelId="{E976E8B0-BDEA-4858-893D-D5427F5E9EAE}" type="presParOf" srcId="{CBF71B40-7958-4512-9B5B-6760A56D0E87}" destId="{F10D26A4-F3C6-4183-933B-B519AFBFF4D8}" srcOrd="4" destOrd="0" presId="urn:microsoft.com/office/officeart/2005/8/layout/process1"/>
    <dgm:cxn modelId="{64C89007-8CE7-47D1-89EE-5D09FA363386}" type="presParOf" srcId="{CBF71B40-7958-4512-9B5B-6760A56D0E87}" destId="{9E9B22D1-045B-4F2A-A6CB-02C8E18BE18D}" srcOrd="5" destOrd="0" presId="urn:microsoft.com/office/officeart/2005/8/layout/process1"/>
    <dgm:cxn modelId="{A9DAEA35-6A01-4BBA-B0AB-1B1E751C3FBE}" type="presParOf" srcId="{9E9B22D1-045B-4F2A-A6CB-02C8E18BE18D}" destId="{4AA24111-5427-422F-9DF2-BF9DC6CB24F1}" srcOrd="0" destOrd="0" presId="urn:microsoft.com/office/officeart/2005/8/layout/process1"/>
    <dgm:cxn modelId="{3FBC6952-4E70-4900-B64E-E8A2F0D558F4}" type="presParOf" srcId="{CBF71B40-7958-4512-9B5B-6760A56D0E87}" destId="{521FF3C3-CF21-49E3-934A-F8492844D3C0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BEE647-0167-4D86-BF92-9139517BB57B}" type="datetimeFigureOut">
              <a:rPr lang="nl-NL" smtClean="0"/>
              <a:t>21-4-2015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0F6F4C-0A99-4BC3-8385-7ED0ECF0A0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9989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0F6F4C-0A99-4BC3-8385-7ED0ECF0A0F8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782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google.nl/url?sa=i&amp;rct=j&amp;q=&amp;esrc=s&amp;frm=1&amp;source=images&amp;cd=&amp;cad=rja&amp;docid=iDQKiAjWRyfMTM&amp;tbnid=9Rjh0lvYuQL3EM:&amp;ved=0CAUQjRw&amp;url=http://www.edenspiekermann.com/projects/robeco&amp;ei=xzgPU6OGLuS70wWB74HwBA&amp;bvm=bv.61965928,d.bGE&amp;psig=AFQjCNF6dMyrfGPRaHpMHQzAdShL_6Tpfg&amp;ust=1393592885467221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hoek 12"/>
          <p:cNvSpPr/>
          <p:nvPr userDrawn="1"/>
        </p:nvSpPr>
        <p:spPr>
          <a:xfrm flipH="1">
            <a:off x="0" y="764704"/>
            <a:ext cx="9144000" cy="201622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2292" name="Picture 4" descr="http://www.edenspiekermann.com/system/images/W1siZiIsIjIwMTMvMTEvMjkvMTEvMTgvMDQvMzQ2L1JvYmVjb18wMi5qcGciXV0/Robeco_02.jpg">
            <a:hlinkClick r:id="rId2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t="49576" b="3252"/>
          <a:stretch>
            <a:fillRect/>
          </a:stretch>
        </p:blipFill>
        <p:spPr bwMode="auto">
          <a:xfrm>
            <a:off x="0" y="2780928"/>
            <a:ext cx="9144000" cy="2232248"/>
          </a:xfrm>
          <a:prstGeom prst="rect">
            <a:avLst/>
          </a:prstGeom>
          <a:noFill/>
        </p:spPr>
      </p:pic>
      <p:sp>
        <p:nvSpPr>
          <p:cNvPr id="15" name="Rechthoek 14"/>
          <p:cNvSpPr/>
          <p:nvPr userDrawn="1"/>
        </p:nvSpPr>
        <p:spPr>
          <a:xfrm>
            <a:off x="0" y="692696"/>
            <a:ext cx="914400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hthoek 13"/>
          <p:cNvSpPr/>
          <p:nvPr userDrawn="1"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1124744"/>
            <a:ext cx="7772400" cy="1470025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83568" y="5157192"/>
            <a:ext cx="6400800" cy="93610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dirty="0" smtClean="0"/>
              <a:t>Klik om het opmaakprofiel van de modelondertitel te bewerken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62351-7596-4C27-8FB4-AC607A7E0F67}" type="datetime1">
              <a:rPr lang="nl-NL" smtClean="0"/>
              <a:t>21-4-2015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C29-F8C4-4AC9-A28D-91F60A2713A0}" type="slidenum">
              <a:rPr lang="nl-NL" smtClean="0"/>
              <a:pPr/>
              <a:t>‹nr.›</a:t>
            </a:fld>
            <a:endParaRPr lang="nl-NL"/>
          </a:p>
        </p:txBody>
      </p:sp>
      <p:pic>
        <p:nvPicPr>
          <p:cNvPr id="16" name="Picture 63" descr="diap_logo_zonderdescriptor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876" y="260648"/>
            <a:ext cx="1525588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83"/>
          <p:cNvSpPr>
            <a:spLocks noChangeShapeType="1"/>
          </p:cNvSpPr>
          <p:nvPr userDrawn="1"/>
        </p:nvSpPr>
        <p:spPr bwMode="auto">
          <a:xfrm>
            <a:off x="3175" y="6629400"/>
            <a:ext cx="9140825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7272808" cy="652934"/>
          </a:xfrm>
        </p:spPr>
        <p:txBody>
          <a:bodyPr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672208"/>
            <a:ext cx="7283152" cy="48531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AFB44E-F02D-4600-A475-45F2939C8DDE}" type="datetime1">
              <a:rPr lang="nl-NL" smtClean="0"/>
              <a:t>21-4-2015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C29-F8C4-4AC9-A28D-91F60A2713A0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53906-E007-45A6-B7F9-34D1C3B079C0}" type="datetime1">
              <a:rPr lang="nl-NL" smtClean="0"/>
              <a:t>21-4-2015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C29-F8C4-4AC9-A28D-91F60A2713A0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sz="quarter" idx="13"/>
          </p:nvPr>
        </p:nvSpPr>
        <p:spPr>
          <a:xfrm>
            <a:off x="611560" y="1700808"/>
            <a:ext cx="1980000" cy="16200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10" name="Tijdelijke aanduiding voor afbeelding 8"/>
          <p:cNvSpPr>
            <a:spLocks noGrp="1"/>
          </p:cNvSpPr>
          <p:nvPr>
            <p:ph type="pic" sz="quarter" idx="14"/>
          </p:nvPr>
        </p:nvSpPr>
        <p:spPr>
          <a:xfrm>
            <a:off x="2987824" y="1700808"/>
            <a:ext cx="1980000" cy="1620000"/>
          </a:xfrm>
        </p:spPr>
        <p:txBody>
          <a:bodyPr/>
          <a:lstStyle/>
          <a:p>
            <a:endParaRPr lang="nl-NL"/>
          </a:p>
        </p:txBody>
      </p:sp>
      <p:sp>
        <p:nvSpPr>
          <p:cNvPr id="12" name="Tijdelijke aanduiding voor afbeelding 8"/>
          <p:cNvSpPr>
            <a:spLocks noGrp="1"/>
          </p:cNvSpPr>
          <p:nvPr>
            <p:ph type="pic" sz="quarter" idx="16"/>
          </p:nvPr>
        </p:nvSpPr>
        <p:spPr>
          <a:xfrm>
            <a:off x="5364088" y="1700808"/>
            <a:ext cx="1980000" cy="1620000"/>
          </a:xfrm>
        </p:spPr>
        <p:txBody>
          <a:bodyPr/>
          <a:lstStyle/>
          <a:p>
            <a:endParaRPr lang="nl-NL"/>
          </a:p>
        </p:txBody>
      </p:sp>
      <p:sp>
        <p:nvSpPr>
          <p:cNvPr id="17" name="Tijdelijke aanduiding voor tekst 16"/>
          <p:cNvSpPr>
            <a:spLocks noGrp="1"/>
          </p:cNvSpPr>
          <p:nvPr>
            <p:ph type="body" sz="quarter" idx="17"/>
          </p:nvPr>
        </p:nvSpPr>
        <p:spPr>
          <a:xfrm>
            <a:off x="611560" y="3429000"/>
            <a:ext cx="1980000" cy="3096344"/>
          </a:xfrm>
        </p:spPr>
        <p:txBody>
          <a:bodyPr>
            <a:noAutofit/>
          </a:bodyPr>
          <a:lstStyle>
            <a:lvl1pPr>
              <a:defRPr sz="1400" b="1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18" name="Tijdelijke aanduiding voor tekst 16"/>
          <p:cNvSpPr>
            <a:spLocks noGrp="1"/>
          </p:cNvSpPr>
          <p:nvPr>
            <p:ph type="body" sz="quarter" idx="18"/>
          </p:nvPr>
        </p:nvSpPr>
        <p:spPr>
          <a:xfrm>
            <a:off x="2987824" y="3429000"/>
            <a:ext cx="1980000" cy="3096344"/>
          </a:xfrm>
        </p:spPr>
        <p:txBody>
          <a:bodyPr>
            <a:noAutofit/>
          </a:bodyPr>
          <a:lstStyle>
            <a:lvl1pPr>
              <a:defRPr sz="1400" b="1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19" name="Tijdelijke aanduiding voor tekst 16"/>
          <p:cNvSpPr>
            <a:spLocks noGrp="1"/>
          </p:cNvSpPr>
          <p:nvPr>
            <p:ph type="body" sz="quarter" idx="19"/>
          </p:nvPr>
        </p:nvSpPr>
        <p:spPr>
          <a:xfrm>
            <a:off x="5364088" y="3429000"/>
            <a:ext cx="1980000" cy="3096344"/>
          </a:xfrm>
        </p:spPr>
        <p:txBody>
          <a:bodyPr>
            <a:noAutofit/>
          </a:bodyPr>
          <a:lstStyle>
            <a:lvl1pPr>
              <a:defRPr sz="1400" b="1"/>
            </a:lvl1pPr>
            <a:lvl2pPr>
              <a:defRPr sz="14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466728" cy="4925144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3995936" y="1600200"/>
            <a:ext cx="3744416" cy="4925144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DA9FA-7203-42A1-A628-3B910DA976B8}" type="datetime1">
              <a:rPr lang="nl-NL" smtClean="0"/>
              <a:t>21-4-2015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C29-F8C4-4AC9-A28D-91F60A2713A0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7283152" cy="652934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4577-1DFE-43EA-B7BD-BAAB104E339D}" type="datetime1">
              <a:rPr lang="nl-NL" smtClean="0"/>
              <a:t>21-4-2015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C29-F8C4-4AC9-A28D-91F60A2713A0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3"/>
          </p:nvPr>
        </p:nvSpPr>
        <p:spPr>
          <a:xfrm>
            <a:off x="467544" y="1700808"/>
            <a:ext cx="7272337" cy="4824536"/>
          </a:xfrm>
        </p:spPr>
        <p:txBody>
          <a:bodyPr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9BFAF-D25A-4FE8-9DB4-60E136413C7A}" type="datetime1">
              <a:rPr lang="nl-NL" smtClean="0"/>
              <a:t>21-4-2015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C29-F8C4-4AC9-A28D-91F60A2713A0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hoek 19"/>
          <p:cNvSpPr/>
          <p:nvPr userDrawn="1"/>
        </p:nvSpPr>
        <p:spPr>
          <a:xfrm>
            <a:off x="7884368" y="0"/>
            <a:ext cx="864096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/>
          <p:cNvSpPr/>
          <p:nvPr userDrawn="1"/>
        </p:nvSpPr>
        <p:spPr>
          <a:xfrm>
            <a:off x="0" y="692696"/>
            <a:ext cx="9144000" cy="7200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/>
          <p:cNvSpPr/>
          <p:nvPr userDrawn="1"/>
        </p:nvSpPr>
        <p:spPr>
          <a:xfrm>
            <a:off x="0" y="116632"/>
            <a:ext cx="9144000" cy="576064"/>
          </a:xfrm>
          <a:prstGeom prst="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7272808" cy="6529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283152" cy="4925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67544" y="6597352"/>
            <a:ext cx="2133600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accent1"/>
                </a:solidFill>
              </a:defRPr>
            </a:lvl1pPr>
          </a:lstStyle>
          <a:p>
            <a:fld id="{ACFAEE9B-5410-48A0-BCC3-9DAAF11EFA63}" type="datetime1">
              <a:rPr lang="nl-NL" smtClean="0"/>
              <a:t>21-4-2015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31840" y="6597352"/>
            <a:ext cx="2895600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42856" y="6597352"/>
            <a:ext cx="2133600" cy="2606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fld id="{34B94C29-F8C4-4AC9-A28D-91F60A2713A0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9" name="Picture 63" descr="diap_logo_zonderdescriptor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60648"/>
            <a:ext cx="1525588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Line 83"/>
          <p:cNvSpPr>
            <a:spLocks noChangeShapeType="1"/>
          </p:cNvSpPr>
          <p:nvPr userDrawn="1"/>
        </p:nvSpPr>
        <p:spPr bwMode="auto">
          <a:xfrm>
            <a:off x="3175" y="6629400"/>
            <a:ext cx="9140825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  <p:sldLayoutId id="2147483652" r:id="rId4"/>
    <p:sldLayoutId id="2147483659" r:id="rId5"/>
    <p:sldLayoutId id="2147483654" r:id="rId6"/>
  </p:sldLayoutIdLst>
  <p:transition>
    <p:fade thruBlk="1"/>
  </p:transition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2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Font typeface="Verdana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1"/>
        </a:buClr>
        <a:buFont typeface="Verdana" pitchFamily="34" charset="0"/>
        <a:buChar char="›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Verdana" pitchFamily="34" charset="0"/>
        <a:buChar char="›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1"/>
        </a:buClr>
        <a:buFont typeface="Verdana" pitchFamily="34" charset="0"/>
        <a:buChar char="›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Verdana" pitchFamily="34" charset="0"/>
        <a:buChar char="›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ROBECO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Amber de Knijff</a:t>
            </a:r>
          </a:p>
          <a:p>
            <a:r>
              <a:rPr lang="nl-NL" dirty="0" smtClean="0"/>
              <a:t>OFMVT1D</a:t>
            </a:r>
          </a:p>
          <a:p>
            <a:endParaRPr lang="nl-NL" dirty="0" smtClean="0"/>
          </a:p>
          <a:p>
            <a:endParaRPr lang="nl-NL" dirty="0"/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C29-F8C4-4AC9-A28D-91F60A2713A0}" type="slidenum">
              <a:rPr lang="nl-NL" smtClean="0"/>
              <a:pPr/>
              <a:t>1</a:t>
            </a:fld>
            <a:endParaRPr lang="nl-NL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Over </a:t>
            </a:r>
            <a:r>
              <a:rPr lang="nl-NL" dirty="0" err="1" smtClean="0"/>
              <a:t>ROBECO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pitchFamily="34" charset="0"/>
              <a:buChar char="›"/>
            </a:pPr>
            <a:r>
              <a:rPr lang="nl-NL" dirty="0" smtClean="0"/>
              <a:t>Top vermogensbeheerder </a:t>
            </a:r>
          </a:p>
          <a:p>
            <a:pPr lvl="1">
              <a:buFont typeface="Arial" pitchFamily="34" charset="0"/>
              <a:buChar char="›"/>
            </a:pPr>
            <a:r>
              <a:rPr lang="nl-NL" dirty="0" smtClean="0"/>
              <a:t>80 jaar ervaring</a:t>
            </a:r>
          </a:p>
          <a:p>
            <a:pPr>
              <a:buFont typeface="Arial" pitchFamily="34" charset="0"/>
              <a:buChar char="›"/>
            </a:pPr>
            <a:r>
              <a:rPr lang="nl-NL" dirty="0" smtClean="0"/>
              <a:t>Beleggers zijn actief in:</a:t>
            </a:r>
          </a:p>
          <a:p>
            <a:pPr lvl="1">
              <a:buFont typeface="Arial" pitchFamily="34" charset="0"/>
              <a:buChar char="›"/>
            </a:pPr>
            <a:r>
              <a:rPr lang="nl-NL" dirty="0" smtClean="0"/>
              <a:t>Rotterdam</a:t>
            </a:r>
          </a:p>
          <a:p>
            <a:pPr lvl="1">
              <a:buFont typeface="Arial" pitchFamily="34" charset="0"/>
              <a:buChar char="›"/>
            </a:pPr>
            <a:r>
              <a:rPr lang="nl-NL" dirty="0" smtClean="0"/>
              <a:t>Chicago</a:t>
            </a:r>
          </a:p>
          <a:p>
            <a:pPr lvl="1">
              <a:buFont typeface="Arial" pitchFamily="34" charset="0"/>
              <a:buChar char="›"/>
            </a:pPr>
            <a:r>
              <a:rPr lang="nl-NL" dirty="0" smtClean="0"/>
              <a:t>Parijs</a:t>
            </a:r>
          </a:p>
          <a:p>
            <a:pPr lvl="1">
              <a:buFont typeface="Arial" pitchFamily="34" charset="0"/>
              <a:buChar char="›"/>
            </a:pPr>
            <a:r>
              <a:rPr lang="nl-NL" dirty="0" smtClean="0"/>
              <a:t>Zurich</a:t>
            </a:r>
          </a:p>
          <a:p>
            <a:pPr lvl="1">
              <a:buFont typeface="Arial" pitchFamily="34" charset="0"/>
              <a:buChar char="›"/>
            </a:pPr>
            <a:r>
              <a:rPr lang="nl-NL" dirty="0" smtClean="0"/>
              <a:t>Boston</a:t>
            </a:r>
          </a:p>
          <a:p>
            <a:pPr lvl="1">
              <a:buFont typeface="Arial" pitchFamily="34" charset="0"/>
              <a:buChar char="›"/>
            </a:pPr>
            <a:r>
              <a:rPr lang="nl-NL" dirty="0" smtClean="0"/>
              <a:t>New York</a:t>
            </a:r>
          </a:p>
          <a:p>
            <a:pPr lvl="1">
              <a:buFont typeface="Arial" pitchFamily="34" charset="0"/>
              <a:buChar char="›"/>
            </a:pPr>
            <a:r>
              <a:rPr lang="nl-NL" dirty="0" err="1" smtClean="0"/>
              <a:t>Mumbai</a:t>
            </a:r>
            <a:endParaRPr lang="nl-NL" dirty="0" smtClean="0"/>
          </a:p>
          <a:p>
            <a:pPr lvl="1">
              <a:buFont typeface="Arial" pitchFamily="34" charset="0"/>
              <a:buChar char="›"/>
            </a:pPr>
            <a:r>
              <a:rPr lang="nl-NL" dirty="0" smtClean="0"/>
              <a:t>Hongkong</a:t>
            </a:r>
          </a:p>
          <a:p>
            <a:endParaRPr lang="nl-NL" dirty="0"/>
          </a:p>
        </p:txBody>
      </p:sp>
      <p:pic>
        <p:nvPicPr>
          <p:cNvPr id="7" name="Tijdelijke aanduiding voor inhoud 6" descr="robeco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017773" y="1600200"/>
            <a:ext cx="3700841" cy="4924425"/>
          </a:xfrm>
        </p:spPr>
      </p:pic>
      <p:sp>
        <p:nvSpPr>
          <p:cNvPr id="14" name="Tijdelijke aanduiding voor voettekst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Amber de Knijff</a:t>
            </a:r>
            <a:endParaRPr lang="nl-NL" dirty="0"/>
          </a:p>
        </p:txBody>
      </p:sp>
      <p:sp>
        <p:nvSpPr>
          <p:cNvPr id="15" name="Tijdelijke aanduiding voor datum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D3450-37A6-41F9-A59B-0BA6CA9272A4}" type="datetime1">
              <a:rPr lang="nl-NL" smtClean="0"/>
              <a:t>21-4-2015</a:t>
            </a:fld>
            <a:endParaRPr lang="nl-NL"/>
          </a:p>
        </p:txBody>
      </p:sp>
      <p:sp>
        <p:nvSpPr>
          <p:cNvPr id="16" name="Tijdelijke aanduiding voor dianumm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C29-F8C4-4AC9-A28D-91F60A2713A0}" type="slidenum">
              <a:rPr lang="nl-NL" smtClean="0"/>
              <a:pPr/>
              <a:t>2</a:t>
            </a:fld>
            <a:endParaRPr lang="nl-NL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Duurzaamheid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›"/>
            </a:pPr>
            <a:r>
              <a:rPr lang="nl-NL" dirty="0" smtClean="0"/>
              <a:t>Hand in hand </a:t>
            </a:r>
          </a:p>
          <a:p>
            <a:pPr lvl="1">
              <a:buFont typeface="Arial" pitchFamily="34" charset="0"/>
              <a:buChar char="›"/>
            </a:pPr>
            <a:r>
              <a:rPr lang="nl-NL" dirty="0" smtClean="0"/>
              <a:t>Introductie in 1999 introduceerden </a:t>
            </a:r>
          </a:p>
          <a:p>
            <a:pPr lvl="2">
              <a:buFont typeface="Arial" pitchFamily="34" charset="0"/>
              <a:buChar char="›"/>
            </a:pPr>
            <a:r>
              <a:rPr lang="nl-NL" dirty="0" smtClean="0"/>
              <a:t>Grote vermogensbeheerder een duurzaam beleggingsfonds.</a:t>
            </a:r>
          </a:p>
          <a:p>
            <a:pPr lvl="2">
              <a:buFont typeface="Arial" pitchFamily="34" charset="0"/>
              <a:buChar char="›"/>
            </a:pPr>
            <a:r>
              <a:rPr lang="nl-NL" dirty="0" smtClean="0"/>
              <a:t>Actieve rol in het verbeteren van de duurzaamheid.</a:t>
            </a:r>
          </a:p>
          <a:p>
            <a:pPr>
              <a:buFont typeface="Arial" pitchFamily="34" charset="0"/>
              <a:buChar char="›"/>
            </a:pPr>
            <a:r>
              <a:rPr lang="nl-NL" dirty="0" smtClean="0"/>
              <a:t>SAM, pionier en specialist </a:t>
            </a:r>
          </a:p>
          <a:p>
            <a:pPr lvl="1">
              <a:buFont typeface="Arial" pitchFamily="34" charset="0"/>
              <a:buChar char="›"/>
            </a:pPr>
            <a:r>
              <a:rPr lang="nl-NL" dirty="0" smtClean="0"/>
              <a:t>onderdeel van </a:t>
            </a:r>
            <a:r>
              <a:rPr lang="nl-NL" dirty="0" err="1" smtClean="0"/>
              <a:t>ROBECO</a:t>
            </a:r>
            <a:endParaRPr lang="nl-NL" dirty="0" smtClean="0"/>
          </a:p>
          <a:p>
            <a:pPr lvl="2">
              <a:buFont typeface="Arial" pitchFamily="34" charset="0"/>
              <a:buChar char="›"/>
            </a:pPr>
            <a:r>
              <a:rPr lang="nl-NL" dirty="0" smtClean="0"/>
              <a:t>Elk jaar uitgebreid onderzoek </a:t>
            </a:r>
          </a:p>
          <a:p>
            <a:pPr lvl="2">
              <a:buFont typeface="Arial" pitchFamily="34" charset="0"/>
              <a:buChar char="›"/>
            </a:pPr>
            <a:r>
              <a:rPr lang="nl-NL" dirty="0" smtClean="0"/>
              <a:t>Internationaal maatgevende duurzaamheidindices van DJ</a:t>
            </a:r>
          </a:p>
          <a:p>
            <a:pPr>
              <a:buFont typeface="Arial" pitchFamily="34" charset="0"/>
              <a:buChar char="›"/>
            </a:pPr>
            <a:r>
              <a:rPr lang="nl-NL" dirty="0" smtClean="0"/>
              <a:t>Duurzame bedrijven</a:t>
            </a:r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Amber de Knijff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A8183-D72E-42CF-BA77-A98B7369C128}" type="datetime1">
              <a:rPr lang="nl-NL" smtClean="0"/>
              <a:t>21-4-2015</a:t>
            </a:fld>
            <a:endParaRPr lang="nl-NL"/>
          </a:p>
        </p:txBody>
      </p:sp>
      <p:sp>
        <p:nvSpPr>
          <p:cNvPr id="12" name="Tijdelijke aanduiding voor dianumm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C29-F8C4-4AC9-A28D-91F60A2713A0}" type="slidenum">
              <a:rPr lang="nl-NL" smtClean="0"/>
              <a:pPr/>
              <a:t>3</a:t>
            </a:fld>
            <a:endParaRPr lang="nl-NL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Beleggingsplan voor de particulier</a:t>
            </a:r>
            <a:endParaRPr lang="nl-NL" dirty="0"/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</p:nvPr>
        </p:nvGraphicFramePr>
        <p:xfrm>
          <a:off x="467544" y="1916832"/>
          <a:ext cx="7067128" cy="36716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ijdelijke aanduiding voor voettekst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Amber de Knijff</a:t>
            </a:r>
            <a:endParaRPr lang="nl-NL" dirty="0"/>
          </a:p>
        </p:txBody>
      </p:sp>
      <p:sp>
        <p:nvSpPr>
          <p:cNvPr id="12" name="Tijdelijke aanduiding voor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F65E73-0E04-4BB4-9429-0B82175A0551}" type="datetime1">
              <a:rPr lang="nl-NL" smtClean="0"/>
              <a:t>21-4-2015</a:t>
            </a:fld>
            <a:endParaRPr lang="nl-NL"/>
          </a:p>
        </p:txBody>
      </p:sp>
      <p:sp>
        <p:nvSpPr>
          <p:cNvPr id="13" name="Tijdelijke aanduiding voor dianumm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C29-F8C4-4AC9-A28D-91F60A2713A0}" type="slidenum">
              <a:rPr lang="nl-NL" smtClean="0"/>
              <a:pPr/>
              <a:t>4</a:t>
            </a:fld>
            <a:endParaRPr lang="nl-NL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 smtClean="0"/>
              <a:t>ROBECO</a:t>
            </a:r>
            <a:r>
              <a:rPr lang="nl-NL" dirty="0" smtClean="0"/>
              <a:t> </a:t>
            </a:r>
            <a:r>
              <a:rPr lang="nl-NL" dirty="0" err="1" smtClean="0"/>
              <a:t>ONE</a:t>
            </a:r>
            <a:endParaRPr lang="nl-NL" dirty="0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Amber de Knijff</a:t>
            </a:r>
            <a:endParaRPr lang="nl-NL" dirty="0"/>
          </a:p>
        </p:txBody>
      </p:sp>
      <p:sp>
        <p:nvSpPr>
          <p:cNvPr id="11" name="Tijdelijke aanduiding voor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DE3CC-CDF3-44DD-B364-E5571DF582B9}" type="datetime1">
              <a:rPr lang="nl-NL" smtClean="0"/>
              <a:t>21-4-2015</a:t>
            </a:fld>
            <a:endParaRPr lang="nl-NL"/>
          </a:p>
        </p:txBody>
      </p:sp>
      <p:sp>
        <p:nvSpPr>
          <p:cNvPr id="12" name="Tijdelijke aanduiding voor dianumm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C29-F8C4-4AC9-A28D-91F60A2713A0}" type="slidenum">
              <a:rPr lang="nl-NL" smtClean="0"/>
              <a:pPr/>
              <a:t>5</a:t>
            </a:fld>
            <a:endParaRPr lang="nl-NL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7" name="ShockwaveFlash1" r:id="rId2" imgW="6624720" imgH="4176720"/>
        </mc:Choice>
        <mc:Fallback>
          <p:control name="ShockwaveFlash1" r:id="rId2" imgW="6624720" imgH="4176720">
            <p:pic>
              <p:nvPicPr>
                <p:cNvPr id="3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611188" y="1844675"/>
                  <a:ext cx="6624637" cy="4176713"/>
                </a:xfrm>
                <a:prstGeom prst="rect">
                  <a:avLst/>
                </a:prstGeom>
                <a:noFill/>
                <a:ln w="9525"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Producten van </a:t>
            </a:r>
            <a:r>
              <a:rPr lang="nl-NL" dirty="0" err="1" smtClean="0"/>
              <a:t>ROBECO</a:t>
            </a:r>
            <a:endParaRPr lang="nl-NL" dirty="0"/>
          </a:p>
        </p:txBody>
      </p:sp>
      <p:pic>
        <p:nvPicPr>
          <p:cNvPr id="19" name="Tijdelijke aanduiding voor afbeelding 18" descr="periodiek-inleggen-navigatie.jpg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/>
          <a:srcRect l="14324" r="14324"/>
          <a:stretch>
            <a:fillRect/>
          </a:stretch>
        </p:blipFill>
        <p:spPr/>
      </p:pic>
      <p:pic>
        <p:nvPicPr>
          <p:cNvPr id="20" name="Tijdelijke aanduiding voor afbeelding 19" descr="robeco-one-banner-20-30-40.jpg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/>
          <a:srcRect l="14324" r="14324"/>
          <a:stretch>
            <a:fillRect/>
          </a:stretch>
        </p:blipFill>
        <p:spPr/>
      </p:pic>
      <p:pic>
        <p:nvPicPr>
          <p:cNvPr id="21" name="Tijdelijke aanduiding voor afbeelding 20" descr="fondsenrekening-kleurenwaaier-190x111.jpg"/>
          <p:cNvPicPr>
            <a:picLocks noGrp="1" noChangeAspect="1"/>
          </p:cNvPicPr>
          <p:nvPr>
            <p:ph type="pic" sz="quarter" idx="16"/>
          </p:nvPr>
        </p:nvPicPr>
        <p:blipFill>
          <a:blip r:embed="rId4" cstate="print"/>
          <a:srcRect l="14324" r="14324"/>
          <a:stretch>
            <a:fillRect/>
          </a:stretch>
        </p:blipFill>
        <p:spPr/>
      </p:pic>
      <p:sp>
        <p:nvSpPr>
          <p:cNvPr id="7" name="Tijdelijke aanduiding voor tekst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nl-NL" dirty="0" smtClean="0"/>
              <a:t>Inleggen</a:t>
            </a:r>
          </a:p>
          <a:p>
            <a:pPr>
              <a:buFont typeface="Arial" pitchFamily="34" charset="0"/>
              <a:buChar char="›"/>
            </a:pPr>
            <a:r>
              <a:rPr lang="nl-NL" b="0" dirty="0" smtClean="0"/>
              <a:t>Bouw met een klein maandelijks bedrag uw vermogen op. Gemakkelijk geregeld.</a:t>
            </a:r>
            <a:endParaRPr lang="nl-NL" b="0" dirty="0"/>
          </a:p>
        </p:txBody>
      </p:sp>
      <p:sp>
        <p:nvSpPr>
          <p:cNvPr id="8" name="Tijdelijke aanduiding voor tekst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nl-NL" b="1" dirty="0" err="1" smtClean="0"/>
              <a:t>Robeco</a:t>
            </a:r>
            <a:r>
              <a:rPr lang="nl-NL" b="1" dirty="0" smtClean="0"/>
              <a:t> </a:t>
            </a:r>
            <a:r>
              <a:rPr lang="nl-NL" b="1" dirty="0" err="1" smtClean="0"/>
              <a:t>One</a:t>
            </a:r>
            <a:endParaRPr lang="nl-NL" b="1" dirty="0" smtClean="0"/>
          </a:p>
          <a:p>
            <a:pPr>
              <a:buFont typeface="Arial" pitchFamily="34" charset="0"/>
              <a:buChar char="›"/>
            </a:pPr>
            <a:r>
              <a:rPr lang="nl-NL" b="0" dirty="0" smtClean="0"/>
              <a:t>Beleggen voor een nieuwe generatie. Ervaar het gemak.</a:t>
            </a:r>
            <a:endParaRPr lang="nl-NL" b="0" dirty="0"/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nl-NL" dirty="0" smtClean="0"/>
              <a:t>Fondsen rekening</a:t>
            </a:r>
          </a:p>
          <a:p>
            <a:pPr>
              <a:buFont typeface="Arial" pitchFamily="34" charset="0"/>
              <a:buChar char="›"/>
            </a:pPr>
            <a:r>
              <a:rPr lang="nl-NL" b="0" dirty="0" smtClean="0"/>
              <a:t>Zelf beleggingsfondsen kiezen met online ondersteuning van </a:t>
            </a:r>
            <a:r>
              <a:rPr lang="nl-NL" b="0" dirty="0" err="1" smtClean="0"/>
              <a:t>Robeco</a:t>
            </a:r>
            <a:endParaRPr lang="nl-NL" b="0" dirty="0"/>
          </a:p>
        </p:txBody>
      </p:sp>
      <p:sp>
        <p:nvSpPr>
          <p:cNvPr id="22" name="Tijdelijke aanduiding voor voettekst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Amber de Knijff</a:t>
            </a:r>
            <a:endParaRPr lang="nl-NL" dirty="0"/>
          </a:p>
        </p:txBody>
      </p:sp>
      <p:sp>
        <p:nvSpPr>
          <p:cNvPr id="23" name="Tijdelijke aanduiding voor datum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F644F-CB42-4BF3-8099-C373B78EF4A0}" type="datetime1">
              <a:rPr lang="nl-NL" smtClean="0"/>
              <a:t>21-4-2015</a:t>
            </a:fld>
            <a:endParaRPr lang="nl-NL" dirty="0"/>
          </a:p>
        </p:txBody>
      </p:sp>
      <p:sp>
        <p:nvSpPr>
          <p:cNvPr id="24" name="Tijdelijke aanduiding voor dianumm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C29-F8C4-4AC9-A28D-91F60A2713A0}" type="slidenum">
              <a:rPr lang="nl-NL" smtClean="0"/>
              <a:pPr/>
              <a:t>6</a:t>
            </a:fld>
            <a:endParaRPr lang="nl-NL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Beleggingscategorieën </a:t>
            </a:r>
            <a:endParaRPr lang="nl-NL" dirty="0"/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sz="quarter" idx="13"/>
          </p:nvPr>
        </p:nvGraphicFramePr>
        <p:xfrm>
          <a:off x="468313" y="1700213"/>
          <a:ext cx="6984007" cy="4609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ijdelijke aanduiding voor voettekst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dirty="0" smtClean="0"/>
              <a:t>Amber de Knijff</a:t>
            </a:r>
            <a:endParaRPr lang="nl-NL" dirty="0"/>
          </a:p>
        </p:txBody>
      </p:sp>
      <p:sp>
        <p:nvSpPr>
          <p:cNvPr id="13" name="Tijdelijke aanduiding voor datum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E3D25-C01D-4CCF-A654-B3787E3888CE}" type="datetime1">
              <a:rPr lang="nl-NL" smtClean="0"/>
              <a:t>21-4-2015</a:t>
            </a:fld>
            <a:endParaRPr lang="nl-NL" dirty="0"/>
          </a:p>
        </p:txBody>
      </p:sp>
      <p:sp>
        <p:nvSpPr>
          <p:cNvPr id="14" name="Tijdelijke aanduiding voor dianumm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94C29-F8C4-4AC9-A28D-91F60A2713A0}" type="slidenum">
              <a:rPr lang="nl-NL" smtClean="0"/>
              <a:pPr/>
              <a:t>7</a:t>
            </a:fld>
            <a:endParaRPr lang="nl-NL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hema">
  <a:themeElements>
    <a:clrScheme name="Robeco Ambe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1194BE"/>
      </a:accent1>
      <a:accent2>
        <a:srgbClr val="E68A00"/>
      </a:accent2>
      <a:accent3>
        <a:srgbClr val="A4B101"/>
      </a:accent3>
      <a:accent4>
        <a:srgbClr val="ED0089"/>
      </a:accent4>
      <a:accent5>
        <a:srgbClr val="CCDBE6"/>
      </a:accent5>
      <a:accent6>
        <a:srgbClr val="000000"/>
      </a:accent6>
      <a:hlink>
        <a:srgbClr val="0000FF"/>
      </a:hlink>
      <a:folHlink>
        <a:srgbClr val="800080"/>
      </a:folHlink>
    </a:clrScheme>
    <a:fontScheme name="Aangepast 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152</Words>
  <Application>Microsoft Office PowerPoint</Application>
  <PresentationFormat>Diavoorstelling (4:3)</PresentationFormat>
  <Paragraphs>59</Paragraphs>
  <Slides>7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Arial</vt:lpstr>
      <vt:lpstr>Calibri</vt:lpstr>
      <vt:lpstr>Verdana</vt:lpstr>
      <vt:lpstr>Office-thema</vt:lpstr>
      <vt:lpstr>ROBECO</vt:lpstr>
      <vt:lpstr>Over ROBECO</vt:lpstr>
      <vt:lpstr>Duurzaamheid</vt:lpstr>
      <vt:lpstr>Beleggingsplan voor de particulier</vt:lpstr>
      <vt:lpstr>ROBECO ONE</vt:lpstr>
      <vt:lpstr>Producten van ROBECO</vt:lpstr>
      <vt:lpstr>Beleggingscategorieën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Gebruiker</dc:creator>
  <cp:lastModifiedBy>HIT is IT</cp:lastModifiedBy>
  <cp:revision>22</cp:revision>
  <dcterms:created xsi:type="dcterms:W3CDTF">2014-02-27T12:30:58Z</dcterms:created>
  <dcterms:modified xsi:type="dcterms:W3CDTF">2015-04-21T15:50:41Z</dcterms:modified>
</cp:coreProperties>
</file>