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58" r:id="rId4"/>
    <p:sldId id="259" r:id="rId5"/>
    <p:sldId id="265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dirty="0"/>
              <a:t>Verkochte producten 2016-2017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Damen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Blad1!$A$2:$A$7</c:f>
              <c:strCache>
                <c:ptCount val="6"/>
                <c:pt idx="0">
                  <c:v>Apparel</c:v>
                </c:pt>
                <c:pt idx="1">
                  <c:v>Demin</c:v>
                </c:pt>
                <c:pt idx="2">
                  <c:v>Schoenen</c:v>
                </c:pt>
                <c:pt idx="3">
                  <c:v>Tassen</c:v>
                </c:pt>
                <c:pt idx="4">
                  <c:v>Underwear- beachwear</c:v>
                </c:pt>
                <c:pt idx="5">
                  <c:v>Accessoires</c:v>
                </c:pt>
              </c:strCache>
            </c:strRef>
          </c:cat>
          <c:val>
            <c:numRef>
              <c:f>Blad1!$B$2:$B$7</c:f>
              <c:numCache>
                <c:formatCode>General</c:formatCode>
                <c:ptCount val="6"/>
                <c:pt idx="0">
                  <c:v>50</c:v>
                </c:pt>
                <c:pt idx="1">
                  <c:v>85</c:v>
                </c:pt>
                <c:pt idx="2">
                  <c:v>60</c:v>
                </c:pt>
                <c:pt idx="3">
                  <c:v>72</c:v>
                </c:pt>
                <c:pt idx="4">
                  <c:v>44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81-422C-B3CC-EF69395A71AA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Heren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Blad1!$A$2:$A$7</c:f>
              <c:strCache>
                <c:ptCount val="6"/>
                <c:pt idx="0">
                  <c:v>Apparel</c:v>
                </c:pt>
                <c:pt idx="1">
                  <c:v>Demin</c:v>
                </c:pt>
                <c:pt idx="2">
                  <c:v>Schoenen</c:v>
                </c:pt>
                <c:pt idx="3">
                  <c:v>Tassen</c:v>
                </c:pt>
                <c:pt idx="4">
                  <c:v>Underwear- beachwear</c:v>
                </c:pt>
                <c:pt idx="5">
                  <c:v>Accessoires</c:v>
                </c:pt>
              </c:strCache>
            </c:strRef>
          </c:cat>
          <c:val>
            <c:numRef>
              <c:f>Blad1!$C$2:$C$7</c:f>
              <c:numCache>
                <c:formatCode>General</c:formatCode>
                <c:ptCount val="6"/>
                <c:pt idx="0">
                  <c:v>30</c:v>
                </c:pt>
                <c:pt idx="1">
                  <c:v>80</c:v>
                </c:pt>
                <c:pt idx="2">
                  <c:v>55</c:v>
                </c:pt>
                <c:pt idx="3">
                  <c:v>30</c:v>
                </c:pt>
                <c:pt idx="4">
                  <c:v>57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81-422C-B3CC-EF69395A71AA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Kids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Blad1!$A$2:$A$7</c:f>
              <c:strCache>
                <c:ptCount val="6"/>
                <c:pt idx="0">
                  <c:v>Apparel</c:v>
                </c:pt>
                <c:pt idx="1">
                  <c:v>Demin</c:v>
                </c:pt>
                <c:pt idx="2">
                  <c:v>Schoenen</c:v>
                </c:pt>
                <c:pt idx="3">
                  <c:v>Tassen</c:v>
                </c:pt>
                <c:pt idx="4">
                  <c:v>Underwear- beachwear</c:v>
                </c:pt>
                <c:pt idx="5">
                  <c:v>Accessoires</c:v>
                </c:pt>
              </c:strCache>
            </c:strRef>
          </c:cat>
          <c:val>
            <c:numRef>
              <c:f>Blad1!$D$2:$D$7</c:f>
              <c:numCache>
                <c:formatCode>General</c:formatCode>
                <c:ptCount val="6"/>
                <c:pt idx="0">
                  <c:v>25</c:v>
                </c:pt>
                <c:pt idx="1">
                  <c:v>60</c:v>
                </c:pt>
                <c:pt idx="2">
                  <c:v>45</c:v>
                </c:pt>
                <c:pt idx="3">
                  <c:v>15</c:v>
                </c:pt>
                <c:pt idx="4">
                  <c:v>25</c:v>
                </c:pt>
                <c:pt idx="5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81-422C-B3CC-EF69395A71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598692447"/>
        <c:axId val="1541286959"/>
      </c:barChart>
      <c:catAx>
        <c:axId val="159869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541286959"/>
        <c:crosses val="autoZero"/>
        <c:auto val="1"/>
        <c:lblAlgn val="ctr"/>
        <c:lblOffset val="100"/>
        <c:noMultiLvlLbl val="0"/>
      </c:catAx>
      <c:valAx>
        <c:axId val="1541286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598692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8A6D3C-5480-4908-8EA4-24A3A655F262}" type="doc">
      <dgm:prSet loTypeId="urn:microsoft.com/office/officeart/2005/8/layout/process1" loCatId="process" qsTypeId="urn:microsoft.com/office/officeart/2005/8/quickstyle/simple1" qsCatId="simple" csTypeId="urn:microsoft.com/office/officeart/2005/8/colors/accent1_3" csCatId="accent1" phldr="1"/>
      <dgm:spPr/>
    </dgm:pt>
    <dgm:pt modelId="{955712EB-E60A-480F-9A2F-7AEE896FF84F}">
      <dgm:prSet phldrT="[Tekst]"/>
      <dgm:spPr/>
      <dgm:t>
        <a:bodyPr/>
        <a:lstStyle/>
        <a:p>
          <a:r>
            <a:rPr lang="nl-NL" dirty="0"/>
            <a:t>1940</a:t>
          </a:r>
        </a:p>
      </dgm:t>
    </dgm:pt>
    <dgm:pt modelId="{BFE62D7F-EEC9-4C76-968E-A9D1D5FF29AC}" type="parTrans" cxnId="{6298110D-FE23-4120-8D4F-4620B1665B10}">
      <dgm:prSet/>
      <dgm:spPr/>
      <dgm:t>
        <a:bodyPr/>
        <a:lstStyle/>
        <a:p>
          <a:endParaRPr lang="nl-NL"/>
        </a:p>
      </dgm:t>
    </dgm:pt>
    <dgm:pt modelId="{79D06C43-6D02-4E40-B219-77E5B34DE4E1}" type="sibTrans" cxnId="{6298110D-FE23-4120-8D4F-4620B1665B10}">
      <dgm:prSet/>
      <dgm:spPr/>
      <dgm:t>
        <a:bodyPr/>
        <a:lstStyle/>
        <a:p>
          <a:endParaRPr lang="nl-NL"/>
        </a:p>
      </dgm:t>
    </dgm:pt>
    <dgm:pt modelId="{C4E9A029-51DE-462D-A818-14EF7D5DBA70}">
      <dgm:prSet phldrT="[Tekst]"/>
      <dgm:spPr/>
      <dgm:t>
        <a:bodyPr/>
        <a:lstStyle/>
        <a:p>
          <a:r>
            <a:rPr lang="nl-NL" dirty="0"/>
            <a:t>1970</a:t>
          </a:r>
        </a:p>
      </dgm:t>
    </dgm:pt>
    <dgm:pt modelId="{568FC5C0-1F84-4251-9BA5-F0FD06A65F04}" type="parTrans" cxnId="{C224175C-5133-4CCC-95CD-47ECA05460DE}">
      <dgm:prSet/>
      <dgm:spPr/>
      <dgm:t>
        <a:bodyPr/>
        <a:lstStyle/>
        <a:p>
          <a:endParaRPr lang="nl-NL"/>
        </a:p>
      </dgm:t>
    </dgm:pt>
    <dgm:pt modelId="{ED8DA6FE-C6DE-4290-A4C2-F312306F79A6}" type="sibTrans" cxnId="{C224175C-5133-4CCC-95CD-47ECA05460DE}">
      <dgm:prSet/>
      <dgm:spPr/>
      <dgm:t>
        <a:bodyPr/>
        <a:lstStyle/>
        <a:p>
          <a:endParaRPr lang="nl-NL"/>
        </a:p>
      </dgm:t>
    </dgm:pt>
    <dgm:pt modelId="{8F342203-6D16-47AA-B803-396FD709F074}">
      <dgm:prSet phldrT="[Tekst]"/>
      <dgm:spPr/>
      <dgm:t>
        <a:bodyPr/>
        <a:lstStyle/>
        <a:p>
          <a:r>
            <a:rPr lang="nl-NL" dirty="0"/>
            <a:t>1981</a:t>
          </a:r>
        </a:p>
      </dgm:t>
    </dgm:pt>
    <dgm:pt modelId="{BDF1A89D-5AA6-47AC-9B39-27845A1A585D}" type="parTrans" cxnId="{ED11FB6C-C0AE-47CF-BBA2-D2C2F9A3B9CE}">
      <dgm:prSet/>
      <dgm:spPr/>
      <dgm:t>
        <a:bodyPr/>
        <a:lstStyle/>
        <a:p>
          <a:endParaRPr lang="nl-NL"/>
        </a:p>
      </dgm:t>
    </dgm:pt>
    <dgm:pt modelId="{66179BC0-1742-4ABD-9D5D-6B1A6257A3B5}" type="sibTrans" cxnId="{ED11FB6C-C0AE-47CF-BBA2-D2C2F9A3B9CE}">
      <dgm:prSet/>
      <dgm:spPr/>
      <dgm:t>
        <a:bodyPr/>
        <a:lstStyle/>
        <a:p>
          <a:endParaRPr lang="nl-NL"/>
        </a:p>
      </dgm:t>
    </dgm:pt>
    <dgm:pt modelId="{92345C73-0201-49BB-8B67-516E62C7612D}" type="pres">
      <dgm:prSet presAssocID="{E28A6D3C-5480-4908-8EA4-24A3A655F262}" presName="Name0" presStyleCnt="0">
        <dgm:presLayoutVars>
          <dgm:dir/>
          <dgm:resizeHandles val="exact"/>
        </dgm:presLayoutVars>
      </dgm:prSet>
      <dgm:spPr/>
    </dgm:pt>
    <dgm:pt modelId="{9DC721AD-AF88-490A-BA90-DD2CF2157C65}" type="pres">
      <dgm:prSet presAssocID="{955712EB-E60A-480F-9A2F-7AEE896FF84F}" presName="node" presStyleLbl="node1" presStyleIdx="0" presStyleCnt="3">
        <dgm:presLayoutVars>
          <dgm:bulletEnabled val="1"/>
        </dgm:presLayoutVars>
      </dgm:prSet>
      <dgm:spPr/>
    </dgm:pt>
    <dgm:pt modelId="{B884E5FB-D02E-42E7-80DA-CF78A5DE44F3}" type="pres">
      <dgm:prSet presAssocID="{79D06C43-6D02-4E40-B219-77E5B34DE4E1}" presName="sibTrans" presStyleLbl="sibTrans2D1" presStyleIdx="0" presStyleCnt="2"/>
      <dgm:spPr/>
    </dgm:pt>
    <dgm:pt modelId="{B24AF899-8795-4F91-86A0-3CFA80FCDF33}" type="pres">
      <dgm:prSet presAssocID="{79D06C43-6D02-4E40-B219-77E5B34DE4E1}" presName="connectorText" presStyleLbl="sibTrans2D1" presStyleIdx="0" presStyleCnt="2"/>
      <dgm:spPr/>
    </dgm:pt>
    <dgm:pt modelId="{3D741D14-6E0E-4D1F-B770-26840945C2C1}" type="pres">
      <dgm:prSet presAssocID="{C4E9A029-51DE-462D-A818-14EF7D5DBA70}" presName="node" presStyleLbl="node1" presStyleIdx="1" presStyleCnt="3">
        <dgm:presLayoutVars>
          <dgm:bulletEnabled val="1"/>
        </dgm:presLayoutVars>
      </dgm:prSet>
      <dgm:spPr/>
    </dgm:pt>
    <dgm:pt modelId="{711D7995-220E-4CCE-A7A6-04DCA7ED0DD7}" type="pres">
      <dgm:prSet presAssocID="{ED8DA6FE-C6DE-4290-A4C2-F312306F79A6}" presName="sibTrans" presStyleLbl="sibTrans2D1" presStyleIdx="1" presStyleCnt="2"/>
      <dgm:spPr/>
    </dgm:pt>
    <dgm:pt modelId="{E02B8E6F-4B81-4884-B7F9-A5BCF6C7D80D}" type="pres">
      <dgm:prSet presAssocID="{ED8DA6FE-C6DE-4290-A4C2-F312306F79A6}" presName="connectorText" presStyleLbl="sibTrans2D1" presStyleIdx="1" presStyleCnt="2"/>
      <dgm:spPr/>
    </dgm:pt>
    <dgm:pt modelId="{DB134755-81A7-4F90-A161-328A1C559818}" type="pres">
      <dgm:prSet presAssocID="{8F342203-6D16-47AA-B803-396FD709F074}" presName="node" presStyleLbl="node1" presStyleIdx="2" presStyleCnt="3">
        <dgm:presLayoutVars>
          <dgm:bulletEnabled val="1"/>
        </dgm:presLayoutVars>
      </dgm:prSet>
      <dgm:spPr/>
    </dgm:pt>
  </dgm:ptLst>
  <dgm:cxnLst>
    <dgm:cxn modelId="{6298110D-FE23-4120-8D4F-4620B1665B10}" srcId="{E28A6D3C-5480-4908-8EA4-24A3A655F262}" destId="{955712EB-E60A-480F-9A2F-7AEE896FF84F}" srcOrd="0" destOrd="0" parTransId="{BFE62D7F-EEC9-4C76-968E-A9D1D5FF29AC}" sibTransId="{79D06C43-6D02-4E40-B219-77E5B34DE4E1}"/>
    <dgm:cxn modelId="{4C75C030-AAAF-4813-B70E-6EF0958419A0}" type="presOf" srcId="{955712EB-E60A-480F-9A2F-7AEE896FF84F}" destId="{9DC721AD-AF88-490A-BA90-DD2CF2157C65}" srcOrd="0" destOrd="0" presId="urn:microsoft.com/office/officeart/2005/8/layout/process1"/>
    <dgm:cxn modelId="{AEA4FE34-B638-4D3F-AF6C-C6292C86E0E9}" type="presOf" srcId="{C4E9A029-51DE-462D-A818-14EF7D5DBA70}" destId="{3D741D14-6E0E-4D1F-B770-26840945C2C1}" srcOrd="0" destOrd="0" presId="urn:microsoft.com/office/officeart/2005/8/layout/process1"/>
    <dgm:cxn modelId="{C224175C-5133-4CCC-95CD-47ECA05460DE}" srcId="{E28A6D3C-5480-4908-8EA4-24A3A655F262}" destId="{C4E9A029-51DE-462D-A818-14EF7D5DBA70}" srcOrd="1" destOrd="0" parTransId="{568FC5C0-1F84-4251-9BA5-F0FD06A65F04}" sibTransId="{ED8DA6FE-C6DE-4290-A4C2-F312306F79A6}"/>
    <dgm:cxn modelId="{A11FCC65-80F4-440A-8713-4891C77700C1}" type="presOf" srcId="{79D06C43-6D02-4E40-B219-77E5B34DE4E1}" destId="{B884E5FB-D02E-42E7-80DA-CF78A5DE44F3}" srcOrd="0" destOrd="0" presId="urn:microsoft.com/office/officeart/2005/8/layout/process1"/>
    <dgm:cxn modelId="{ED11FB6C-C0AE-47CF-BBA2-D2C2F9A3B9CE}" srcId="{E28A6D3C-5480-4908-8EA4-24A3A655F262}" destId="{8F342203-6D16-47AA-B803-396FD709F074}" srcOrd="2" destOrd="0" parTransId="{BDF1A89D-5AA6-47AC-9B39-27845A1A585D}" sibTransId="{66179BC0-1742-4ABD-9D5D-6B1A6257A3B5}"/>
    <dgm:cxn modelId="{6042F17E-EC79-4E11-BAC0-8541696A14E8}" type="presOf" srcId="{ED8DA6FE-C6DE-4290-A4C2-F312306F79A6}" destId="{E02B8E6F-4B81-4884-B7F9-A5BCF6C7D80D}" srcOrd="1" destOrd="0" presId="urn:microsoft.com/office/officeart/2005/8/layout/process1"/>
    <dgm:cxn modelId="{FB39B29F-2982-422E-BEB2-F5E1360A9024}" type="presOf" srcId="{ED8DA6FE-C6DE-4290-A4C2-F312306F79A6}" destId="{711D7995-220E-4CCE-A7A6-04DCA7ED0DD7}" srcOrd="0" destOrd="0" presId="urn:microsoft.com/office/officeart/2005/8/layout/process1"/>
    <dgm:cxn modelId="{70B664A4-F30E-464E-AF00-54B76C05A9AE}" type="presOf" srcId="{8F342203-6D16-47AA-B803-396FD709F074}" destId="{DB134755-81A7-4F90-A161-328A1C559818}" srcOrd="0" destOrd="0" presId="urn:microsoft.com/office/officeart/2005/8/layout/process1"/>
    <dgm:cxn modelId="{E3BB09A9-A0DC-4910-91E0-568CB931722A}" type="presOf" srcId="{E28A6D3C-5480-4908-8EA4-24A3A655F262}" destId="{92345C73-0201-49BB-8B67-516E62C7612D}" srcOrd="0" destOrd="0" presId="urn:microsoft.com/office/officeart/2005/8/layout/process1"/>
    <dgm:cxn modelId="{758E6AC2-E75B-4867-B892-E2021C54DC00}" type="presOf" srcId="{79D06C43-6D02-4E40-B219-77E5B34DE4E1}" destId="{B24AF899-8795-4F91-86A0-3CFA80FCDF33}" srcOrd="1" destOrd="0" presId="urn:microsoft.com/office/officeart/2005/8/layout/process1"/>
    <dgm:cxn modelId="{DA764AAF-CC17-4FEE-B0FA-88195946D866}" type="presParOf" srcId="{92345C73-0201-49BB-8B67-516E62C7612D}" destId="{9DC721AD-AF88-490A-BA90-DD2CF2157C65}" srcOrd="0" destOrd="0" presId="urn:microsoft.com/office/officeart/2005/8/layout/process1"/>
    <dgm:cxn modelId="{B581327E-5D81-4E47-9B45-5A7DCFD3403B}" type="presParOf" srcId="{92345C73-0201-49BB-8B67-516E62C7612D}" destId="{B884E5FB-D02E-42E7-80DA-CF78A5DE44F3}" srcOrd="1" destOrd="0" presId="urn:microsoft.com/office/officeart/2005/8/layout/process1"/>
    <dgm:cxn modelId="{E4EBF45C-E5FF-4456-A5B5-B8F8637EC3C0}" type="presParOf" srcId="{B884E5FB-D02E-42E7-80DA-CF78A5DE44F3}" destId="{B24AF899-8795-4F91-86A0-3CFA80FCDF33}" srcOrd="0" destOrd="0" presId="urn:microsoft.com/office/officeart/2005/8/layout/process1"/>
    <dgm:cxn modelId="{20636557-BD54-46A3-A26D-30744B013500}" type="presParOf" srcId="{92345C73-0201-49BB-8B67-516E62C7612D}" destId="{3D741D14-6E0E-4D1F-B770-26840945C2C1}" srcOrd="2" destOrd="0" presId="urn:microsoft.com/office/officeart/2005/8/layout/process1"/>
    <dgm:cxn modelId="{A66D4D34-859F-4A5C-BA4F-C643C802108A}" type="presParOf" srcId="{92345C73-0201-49BB-8B67-516E62C7612D}" destId="{711D7995-220E-4CCE-A7A6-04DCA7ED0DD7}" srcOrd="3" destOrd="0" presId="urn:microsoft.com/office/officeart/2005/8/layout/process1"/>
    <dgm:cxn modelId="{2D68BA85-C9D3-49CB-AF40-E7B1A674930E}" type="presParOf" srcId="{711D7995-220E-4CCE-A7A6-04DCA7ED0DD7}" destId="{E02B8E6F-4B81-4884-B7F9-A5BCF6C7D80D}" srcOrd="0" destOrd="0" presId="urn:microsoft.com/office/officeart/2005/8/layout/process1"/>
    <dgm:cxn modelId="{FC056B64-0EC6-4F87-A673-EBA1D041A7C3}" type="presParOf" srcId="{92345C73-0201-49BB-8B67-516E62C7612D}" destId="{DB134755-81A7-4F90-A161-328A1C55981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C372CF-B132-4AA9-8BBF-ACF6D295D4D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9D140677-C7AD-46FF-846E-9087E95AE343}" type="pres">
      <dgm:prSet presAssocID="{A1C372CF-B132-4AA9-8BBF-ACF6D295D4DF}" presName="Name0" presStyleCnt="0">
        <dgm:presLayoutVars>
          <dgm:dir/>
          <dgm:resizeHandles val="exact"/>
        </dgm:presLayoutVars>
      </dgm:prSet>
      <dgm:spPr/>
    </dgm:pt>
  </dgm:ptLst>
  <dgm:cxnLst>
    <dgm:cxn modelId="{623FB1A5-E340-41A5-9DAF-F348C46C5CD7}" type="presOf" srcId="{A1C372CF-B132-4AA9-8BBF-ACF6D295D4DF}" destId="{9D140677-C7AD-46FF-846E-9087E95AE343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C721AD-AF88-490A-BA90-DD2CF2157C65}">
      <dsp:nvSpPr>
        <dsp:cNvPr id="0" name=""/>
        <dsp:cNvSpPr/>
      </dsp:nvSpPr>
      <dsp:spPr>
        <a:xfrm>
          <a:off x="6518" y="1919509"/>
          <a:ext cx="1948358" cy="116901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100" kern="1200" dirty="0"/>
            <a:t>1940</a:t>
          </a:r>
        </a:p>
      </dsp:txBody>
      <dsp:txXfrm>
        <a:off x="40757" y="1953748"/>
        <a:ext cx="1879880" cy="1100537"/>
      </dsp:txXfrm>
    </dsp:sp>
    <dsp:sp modelId="{B884E5FB-D02E-42E7-80DA-CF78A5DE44F3}">
      <dsp:nvSpPr>
        <dsp:cNvPr id="0" name=""/>
        <dsp:cNvSpPr/>
      </dsp:nvSpPr>
      <dsp:spPr>
        <a:xfrm>
          <a:off x="2149713" y="2262420"/>
          <a:ext cx="413052" cy="483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000" kern="1200"/>
        </a:p>
      </dsp:txBody>
      <dsp:txXfrm>
        <a:off x="2149713" y="2359058"/>
        <a:ext cx="289136" cy="289916"/>
      </dsp:txXfrm>
    </dsp:sp>
    <dsp:sp modelId="{3D741D14-6E0E-4D1F-B770-26840945C2C1}">
      <dsp:nvSpPr>
        <dsp:cNvPr id="0" name=""/>
        <dsp:cNvSpPr/>
      </dsp:nvSpPr>
      <dsp:spPr>
        <a:xfrm>
          <a:off x="2734220" y="1919509"/>
          <a:ext cx="1948358" cy="116901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-35170"/>
            <a:satOff val="8009"/>
            <a:lumOff val="122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100" kern="1200" dirty="0"/>
            <a:t>1970</a:t>
          </a:r>
        </a:p>
      </dsp:txBody>
      <dsp:txXfrm>
        <a:off x="2768459" y="1953748"/>
        <a:ext cx="1879880" cy="1100537"/>
      </dsp:txXfrm>
    </dsp:sp>
    <dsp:sp modelId="{711D7995-220E-4CCE-A7A6-04DCA7ED0DD7}">
      <dsp:nvSpPr>
        <dsp:cNvPr id="0" name=""/>
        <dsp:cNvSpPr/>
      </dsp:nvSpPr>
      <dsp:spPr>
        <a:xfrm>
          <a:off x="4877415" y="2262420"/>
          <a:ext cx="413052" cy="483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-70422"/>
            <a:satOff val="6894"/>
            <a:lumOff val="214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000" kern="1200"/>
        </a:p>
      </dsp:txBody>
      <dsp:txXfrm>
        <a:off x="4877415" y="2359058"/>
        <a:ext cx="289136" cy="289916"/>
      </dsp:txXfrm>
    </dsp:sp>
    <dsp:sp modelId="{DB134755-81A7-4F90-A161-328A1C559818}">
      <dsp:nvSpPr>
        <dsp:cNvPr id="0" name=""/>
        <dsp:cNvSpPr/>
      </dsp:nvSpPr>
      <dsp:spPr>
        <a:xfrm>
          <a:off x="5461922" y="1919509"/>
          <a:ext cx="1948358" cy="116901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-70339"/>
            <a:satOff val="16017"/>
            <a:lumOff val="244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100" kern="1200" dirty="0"/>
            <a:t>1981</a:t>
          </a:r>
        </a:p>
      </dsp:txBody>
      <dsp:txXfrm>
        <a:off x="5496161" y="1953748"/>
        <a:ext cx="1879880" cy="11005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AC7D-4BE3-4E87-95FB-40205B990F07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3C7F7-B060-4D7F-AE0A-F4688855D0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8107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AB8B4-1195-434F-A9F2-190E3BB4B3CA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C24CC-5E60-4DBC-AB29-E4BFF34BE1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5791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962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Animatie: </a:t>
            </a:r>
            <a:r>
              <a:rPr lang="nl-NL" dirty="0" err="1"/>
              <a:t>Camila</a:t>
            </a:r>
            <a:r>
              <a:rPr lang="nl-NL" dirty="0"/>
              <a:t> </a:t>
            </a:r>
            <a:r>
              <a:rPr lang="nl-NL" dirty="0" err="1"/>
              <a:t>Cabello</a:t>
            </a:r>
            <a:r>
              <a:rPr lang="nl-NL" dirty="0"/>
              <a:t> voor Guess.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0804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Foto: Winkel </a:t>
            </a:r>
            <a:r>
              <a:rPr lang="nl-NL" dirty="0" err="1"/>
              <a:t>Bloomingdale’s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7502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Foto’s: De Marciano gebroeders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1094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Grafiek:</a:t>
            </a:r>
            <a:r>
              <a:rPr lang="nl-NL" baseline="0" dirty="0"/>
              <a:t> Het aantal verkochte producten in het jaar 2016-2017.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9035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Filmpje: Reclame van Guess Accessoires Spring 2018.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C24CC-5E60-4DBC-AB29-E4BFF34BE1C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203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Gelijkbenige driehoek 10"/>
          <p:cNvSpPr/>
          <p:nvPr userDrawn="1"/>
        </p:nvSpPr>
        <p:spPr>
          <a:xfrm rot="10800000">
            <a:off x="-546100" y="1050956"/>
            <a:ext cx="6642100" cy="5305392"/>
          </a:xfrm>
          <a:prstGeom prst="triangle">
            <a:avLst>
              <a:gd name="adj" fmla="val 49472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4" b="89954" l="5871" r="92564">
                        <a14:backgroundMark x1="19765" y1="36836" x2="35421" y2="66744"/>
                        <a14:backgroundMark x1="78278" y1="39030" x2="66830" y2="63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924" y="1050955"/>
            <a:ext cx="6261101" cy="530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186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06706 0.04004 C 0.08099 0.04907 0.10196 0.05393 0.12396 0.05393 C 0.14896 0.05393 0.16901 0.04907 0.18295 0.04004 L 0.25 3.7037E-6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8404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aseline="0"/>
            </a:lvl1pPr>
          </a:lstStyle>
          <a:p>
            <a:pPr lvl="0"/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0425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aseline="0"/>
            </a:lvl1pPr>
          </a:lstStyle>
          <a:p>
            <a:pPr lvl="0"/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0540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1813719"/>
            <a:ext cx="6172200" cy="404733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1813719"/>
            <a:ext cx="3932237" cy="405526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el 1"/>
          <p:cNvSpPr txBox="1">
            <a:spLocks/>
          </p:cNvSpPr>
          <p:nvPr userDrawn="1"/>
        </p:nvSpPr>
        <p:spPr>
          <a:xfrm>
            <a:off x="838200" y="4881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NL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aseline="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3657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1866900"/>
            <a:ext cx="6172200" cy="39941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1866900"/>
            <a:ext cx="3932237" cy="4002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aseline="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4254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229225" cy="4041775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SmartArt 8"/>
          <p:cNvSpPr>
            <a:spLocks noGrp="1"/>
          </p:cNvSpPr>
          <p:nvPr>
            <p:ph type="dgm" sz="quarter" idx="14"/>
          </p:nvPr>
        </p:nvSpPr>
        <p:spPr>
          <a:xfrm>
            <a:off x="6386286" y="1690688"/>
            <a:ext cx="4967514" cy="4041775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7118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3"/>
          </p:nvPr>
        </p:nvSpPr>
        <p:spPr>
          <a:xfrm>
            <a:off x="5820229" y="1690687"/>
            <a:ext cx="5533571" cy="414405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4"/>
          </p:nvPr>
        </p:nvSpPr>
        <p:spPr>
          <a:xfrm>
            <a:off x="838200" y="1690688"/>
            <a:ext cx="4967288" cy="4173537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97971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29FC1-F36C-4E69-BF8D-9C35014856DD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A9412-FD4E-4C9B-B007-9FA081E0864A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972675" y="365125"/>
            <a:ext cx="138112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81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60" r:id="rId7"/>
    <p:sldLayoutId id="2147483661" r:id="rId8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9.jpg"/><Relationship Id="rId4" Type="http://schemas.openxmlformats.org/officeDocument/2006/relationships/diagramData" Target="../diagrams/data2.xml"/><Relationship Id="rId9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GA79eAl60o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idx="4294967295"/>
          </p:nvPr>
        </p:nvSpPr>
        <p:spPr>
          <a:xfrm>
            <a:off x="1524000" y="4064000"/>
            <a:ext cx="9144000" cy="23876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5634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inleiding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De geschiedenis</a:t>
            </a:r>
          </a:p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In New York</a:t>
            </a:r>
          </a:p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Adverteren</a:t>
            </a:r>
          </a:p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Jaren tachtig en negentig</a:t>
            </a:r>
          </a:p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21</a:t>
            </a:r>
            <a:r>
              <a:rPr lang="nl-NL" baseline="30000" dirty="0"/>
              <a:t>e</a:t>
            </a:r>
            <a:r>
              <a:rPr lang="nl-NL" dirty="0"/>
              <a:t> eeuw</a:t>
            </a:r>
          </a:p>
          <a:p>
            <a:pPr marL="457200" indent="-457200">
              <a:buBlip>
                <a:blip r:embed="rId2">
                  <a:extLst/>
                </a:blip>
              </a:buBlip>
            </a:pPr>
            <a:r>
              <a:rPr lang="nl-NL" dirty="0"/>
              <a:t>Slot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6" r="6596" b="-1"/>
          <a:stretch/>
        </p:blipFill>
        <p:spPr>
          <a:xfrm>
            <a:off x="6629400" y="815337"/>
            <a:ext cx="5562600" cy="6042663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cxnSp>
        <p:nvCxnSpPr>
          <p:cNvPr id="7" name="Verbindingslijn: gekromd 6"/>
          <p:cNvCxnSpPr/>
          <p:nvPr/>
        </p:nvCxnSpPr>
        <p:spPr>
          <a:xfrm flipV="1">
            <a:off x="1060450" y="588884"/>
            <a:ext cx="1054100" cy="878044"/>
          </a:xfrm>
          <a:prstGeom prst="curvedConnector3">
            <a:avLst>
              <a:gd name="adj1" fmla="val 3644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908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De geschiedenis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Blip>
                <a:blip r:embed="rId3"/>
              </a:buBlip>
            </a:pPr>
            <a:r>
              <a:rPr lang="nl-NL" dirty="0"/>
              <a:t>De Marciano gebroeders</a:t>
            </a:r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Marokko</a:t>
            </a:r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Marseille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38652430"/>
              </p:ext>
            </p:extLst>
          </p:nvPr>
        </p:nvGraphicFramePr>
        <p:xfrm>
          <a:off x="2387600" y="2738967"/>
          <a:ext cx="7416800" cy="5008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Afbeelding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032" y="1027906"/>
            <a:ext cx="4954768" cy="278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56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87" r="2" b="2"/>
          <a:stretch/>
        </p:blipFill>
        <p:spPr>
          <a:xfrm>
            <a:off x="5120640" y="1904281"/>
            <a:ext cx="6233160" cy="4272681"/>
          </a:xfrm>
          <a:prstGeom prst="rect">
            <a:avLst/>
          </a:prstGeom>
        </p:spPr>
      </p:pic>
      <p:sp>
        <p:nvSpPr>
          <p:cNvPr id="33" name="Pijl: rechts 32"/>
          <p:cNvSpPr/>
          <p:nvPr/>
        </p:nvSpPr>
        <p:spPr>
          <a:xfrm>
            <a:off x="705103" y="297656"/>
            <a:ext cx="3794326" cy="146049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In New York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3797807" cy="4351338"/>
          </a:xfrm>
        </p:spPr>
        <p:txBody>
          <a:bodyPr>
            <a:normAutofit/>
          </a:bodyPr>
          <a:lstStyle/>
          <a:p>
            <a:pPr marL="457200" indent="-457200">
              <a:buBlip>
                <a:blip r:embed="rId5">
                  <a:extLst/>
                </a:blip>
              </a:buBlip>
            </a:pPr>
            <a:r>
              <a:rPr lang="nl-NL" dirty="0"/>
              <a:t>Los Angeles </a:t>
            </a:r>
          </a:p>
          <a:p>
            <a:pPr marL="457200" indent="-457200">
              <a:buBlip>
                <a:blip r:embed="rId5">
                  <a:extLst/>
                </a:blip>
              </a:buBlip>
            </a:pPr>
            <a:r>
              <a:rPr lang="nl-NL" dirty="0" err="1"/>
              <a:t>Bloomingdale’s</a:t>
            </a:r>
            <a:endParaRPr lang="nl-NL" dirty="0"/>
          </a:p>
          <a:p>
            <a:pPr marL="457200" indent="-457200">
              <a:buBlip>
                <a:blip r:embed="rId5">
                  <a:extLst/>
                </a:blip>
              </a:buBlip>
            </a:pPr>
            <a:r>
              <a:rPr lang="nl-NL" dirty="0"/>
              <a:t>Spijkerbroeken</a:t>
            </a:r>
          </a:p>
        </p:txBody>
      </p:sp>
    </p:spTree>
    <p:extLst>
      <p:ext uri="{BB962C8B-B14F-4D97-AF65-F5344CB8AC3E}">
        <p14:creationId xmlns:p14="http://schemas.microsoft.com/office/powerpoint/2010/main" val="3947910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6" r="5035"/>
          <a:stretch/>
        </p:blipFill>
        <p:spPr>
          <a:xfrm>
            <a:off x="0" y="10"/>
            <a:ext cx="4635571" cy="6857990"/>
          </a:xfrm>
          <a:prstGeom prst="rect">
            <a:avLst/>
          </a:prstGeom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nl-NL" dirty="0" err="1"/>
              <a:t>Adventeren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24471" y="2451100"/>
            <a:ext cx="6586489" cy="3785419"/>
          </a:xfrm>
        </p:spPr>
        <p:txBody>
          <a:bodyPr>
            <a:normAutofit/>
          </a:bodyPr>
          <a:lstStyle/>
          <a:p>
            <a:pPr marL="571500" indent="-342900">
              <a:buBlip>
                <a:blip r:embed="rId3"/>
              </a:buBlip>
            </a:pPr>
            <a:r>
              <a:rPr lang="en-US" dirty="0"/>
              <a:t>De </a:t>
            </a:r>
            <a:r>
              <a:rPr lang="en-US" dirty="0" err="1"/>
              <a:t>unieke</a:t>
            </a:r>
            <a:r>
              <a:rPr lang="en-US" dirty="0"/>
              <a:t> marketing </a:t>
            </a:r>
            <a:r>
              <a:rPr lang="en-US" dirty="0" err="1"/>
              <a:t>campagne</a:t>
            </a:r>
            <a:endParaRPr lang="en-US" dirty="0"/>
          </a:p>
          <a:p>
            <a:pPr marL="571500" indent="-342900">
              <a:buBlip>
                <a:blip r:embed="rId3"/>
              </a:buBlip>
            </a:pPr>
            <a:r>
              <a:rPr lang="en-US" dirty="0"/>
              <a:t>De open </a:t>
            </a:r>
            <a:r>
              <a:rPr lang="en-US" dirty="0" err="1"/>
              <a:t>lucht</a:t>
            </a:r>
            <a:endParaRPr lang="en-US" dirty="0"/>
          </a:p>
          <a:p>
            <a:pPr marL="571500" indent="-342900">
              <a:buBlip>
                <a:blip r:embed="rId3"/>
              </a:buBlip>
            </a:pPr>
            <a:r>
              <a:rPr lang="en-US" dirty="0" err="1"/>
              <a:t>Korrelig</a:t>
            </a:r>
            <a:r>
              <a:rPr lang="en-US" dirty="0"/>
              <a:t> </a:t>
            </a:r>
            <a:r>
              <a:rPr lang="en-US" dirty="0" err="1"/>
              <a:t>zwart</a:t>
            </a:r>
            <a:r>
              <a:rPr lang="en-US" dirty="0"/>
              <a:t>-wit</a:t>
            </a:r>
          </a:p>
          <a:p>
            <a:endParaRPr lang="nl-NL" sz="2400" dirty="0"/>
          </a:p>
        </p:txBody>
      </p:sp>
      <p:cxnSp>
        <p:nvCxnSpPr>
          <p:cNvPr id="6" name="Rechte verbindingslijn 5"/>
          <p:cNvCxnSpPr/>
          <p:nvPr/>
        </p:nvCxnSpPr>
        <p:spPr>
          <a:xfrm>
            <a:off x="5067300" y="1981200"/>
            <a:ext cx="4965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901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Jaren tachtig en negentig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nl-NL" dirty="0"/>
              <a:t>Een overeenkomst met </a:t>
            </a:r>
            <a:r>
              <a:rPr lang="nl-NL" dirty="0" err="1"/>
              <a:t>Jordache</a:t>
            </a:r>
            <a:endParaRPr lang="nl-NL" dirty="0"/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$ 10 miljoen aan juridische kosten </a:t>
            </a:r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Italië, Canada en Japan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8492932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"/>
          <a:stretch/>
        </p:blipFill>
        <p:spPr>
          <a:xfrm>
            <a:off x="4186971" y="745768"/>
            <a:ext cx="3818057" cy="280365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3549420"/>
            <a:ext cx="3835400" cy="293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25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-0.25 -1.48148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21</a:t>
            </a:r>
            <a:r>
              <a:rPr lang="nl-NL" sz="4000" baseline="30000" dirty="0"/>
              <a:t>e</a:t>
            </a:r>
            <a:r>
              <a:rPr lang="nl-NL" sz="4000" dirty="0"/>
              <a:t> eeuw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Blip>
                <a:blip r:embed="rId3"/>
              </a:buBlip>
            </a:pPr>
            <a:r>
              <a:rPr lang="nl-NL" dirty="0"/>
              <a:t>Een solide marktpositie </a:t>
            </a:r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Een online aanwezigheid</a:t>
            </a:r>
          </a:p>
          <a:p>
            <a:pPr marL="457200" indent="-457200">
              <a:buBlip>
                <a:blip r:embed="rId3"/>
              </a:buBlip>
            </a:pPr>
            <a:r>
              <a:rPr lang="nl-NL" dirty="0"/>
              <a:t>De economische problemen</a:t>
            </a:r>
          </a:p>
          <a:p>
            <a:pPr marL="457200" indent="-457200">
              <a:buBlip>
                <a:blip r:embed="rId3"/>
              </a:buBlip>
            </a:pPr>
            <a:endParaRPr lang="nl-NL" dirty="0"/>
          </a:p>
        </p:txBody>
      </p:sp>
      <p:graphicFrame>
        <p:nvGraphicFramePr>
          <p:cNvPr id="6" name="Grafiek 5"/>
          <p:cNvGraphicFramePr/>
          <p:nvPr>
            <p:extLst>
              <p:ext uri="{D42A27DB-BD31-4B8C-83A1-F6EECF244321}">
                <p14:modId xmlns:p14="http://schemas.microsoft.com/office/powerpoint/2010/main" val="2630364515"/>
              </p:ext>
            </p:extLst>
          </p:nvPr>
        </p:nvGraphicFramePr>
        <p:xfrm>
          <a:off x="6052457" y="1690688"/>
          <a:ext cx="5301343" cy="4042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Boog 6"/>
          <p:cNvSpPr/>
          <p:nvPr/>
        </p:nvSpPr>
        <p:spPr>
          <a:xfrm rot="9609337">
            <a:off x="164988" y="-1501241"/>
            <a:ext cx="6328574" cy="2747605"/>
          </a:xfrm>
          <a:prstGeom prst="arc">
            <a:avLst>
              <a:gd name="adj1" fmla="val 16200000"/>
              <a:gd name="adj2" fmla="val 427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538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Slot</a:t>
            </a:r>
            <a:endParaRPr lang="nl-NL" sz="4000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sz="half" idx="4294967295"/>
          </p:nvPr>
        </p:nvSpPr>
        <p:spPr>
          <a:xfrm>
            <a:off x="921657" y="1927225"/>
            <a:ext cx="5181600" cy="4351338"/>
          </a:xfrm>
        </p:spPr>
        <p:txBody>
          <a:bodyPr>
            <a:normAutofit/>
          </a:bodyPr>
          <a:lstStyle/>
          <a:p>
            <a:pPr marL="285750" indent="-285750">
              <a:buBlip>
                <a:blip r:embed="rId4"/>
              </a:buBlip>
            </a:pPr>
            <a:r>
              <a:rPr lang="nl-NL" sz="2800" dirty="0"/>
              <a:t> Samenvatting</a:t>
            </a:r>
          </a:p>
          <a:p>
            <a:pPr marL="285750" indent="-285750">
              <a:buBlip>
                <a:blip r:embed="rId4"/>
              </a:buBlip>
            </a:pPr>
            <a:r>
              <a:rPr lang="nl-NL" sz="2800" dirty="0"/>
              <a:t> Conclusie</a:t>
            </a:r>
          </a:p>
          <a:p>
            <a:pPr marL="285750" indent="-285750">
              <a:buBlip>
                <a:blip r:embed="rId4"/>
              </a:buBlip>
            </a:pPr>
            <a:r>
              <a:rPr lang="nl-NL" sz="2800" dirty="0"/>
              <a:t> Rondvraag</a:t>
            </a: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6568">
            <a:off x="239813" y="4450085"/>
            <a:ext cx="2342168" cy="1811110"/>
          </a:xfrm>
          <a:prstGeom prst="rect">
            <a:avLst/>
          </a:prstGeom>
        </p:spPr>
      </p:pic>
      <p:pic>
        <p:nvPicPr>
          <p:cNvPr id="16" name="1GA79eAl60o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103257" y="1927225"/>
            <a:ext cx="4478792" cy="335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56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3">
      <a:dk1>
        <a:sysClr val="windowText" lastClr="000000"/>
      </a:dk1>
      <a:lt1>
        <a:srgbClr val="FFFFFF"/>
      </a:lt1>
      <a:dk2>
        <a:srgbClr val="262626"/>
      </a:dk2>
      <a:lt2>
        <a:srgbClr val="FFFFFF"/>
      </a:lt2>
      <a:accent1>
        <a:srgbClr val="F64841"/>
      </a:accent1>
      <a:accent2>
        <a:srgbClr val="F9918D"/>
      </a:accent2>
      <a:accent3>
        <a:srgbClr val="FBBDBA"/>
      </a:accent3>
      <a:accent4>
        <a:srgbClr val="46B7BB"/>
      </a:accent4>
      <a:accent5>
        <a:srgbClr val="90D3D6"/>
      </a:accent5>
      <a:accent6>
        <a:srgbClr val="ABD2E3"/>
      </a:accent6>
      <a:hlink>
        <a:srgbClr val="F64841"/>
      </a:hlink>
      <a:folHlink>
        <a:srgbClr val="F9918D"/>
      </a:folHlink>
    </a:clrScheme>
    <a:fontScheme name="Aangepast 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125</Words>
  <Application>Microsoft Office PowerPoint</Application>
  <PresentationFormat>Breedbeeld</PresentationFormat>
  <Paragraphs>46</Paragraphs>
  <Slides>8</Slides>
  <Notes>6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De inleiding</vt:lpstr>
      <vt:lpstr>De geschiedenis</vt:lpstr>
      <vt:lpstr>In New York</vt:lpstr>
      <vt:lpstr>Adventeren</vt:lpstr>
      <vt:lpstr>Jaren tachtig en negentig</vt:lpstr>
      <vt:lpstr>21e eeuw</vt:lpstr>
      <vt:lpstr>Slot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Aleksandra Śledzianowska</dc:creator>
  <cp:lastModifiedBy>Harry van den Heuvel</cp:lastModifiedBy>
  <cp:revision>28</cp:revision>
  <dcterms:created xsi:type="dcterms:W3CDTF">2018-06-15T09:00:27Z</dcterms:created>
  <dcterms:modified xsi:type="dcterms:W3CDTF">2018-06-22T06:53:39Z</dcterms:modified>
</cp:coreProperties>
</file>